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5" r:id="rId4"/>
    <p:sldId id="266" r:id="rId5"/>
    <p:sldId id="263" r:id="rId6"/>
    <p:sldId id="264" r:id="rId7"/>
    <p:sldId id="259" r:id="rId8"/>
    <p:sldId id="262" r:id="rId9"/>
    <p:sldId id="260" r:id="rId10"/>
    <p:sldId id="258" r:id="rId11"/>
    <p:sldId id="267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9CE9"/>
    <a:srgbClr val="E915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4F519-167B-4D77-AA20-6BA006798D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Acids and Bases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5CCEC0-43B4-4675-BF82-8637B27530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Dotson</a:t>
            </a:r>
          </a:p>
        </p:txBody>
      </p:sp>
    </p:spTree>
    <p:extLst>
      <p:ext uri="{BB962C8B-B14F-4D97-AF65-F5344CB8AC3E}">
        <p14:creationId xmlns:p14="http://schemas.microsoft.com/office/powerpoint/2010/main" val="976441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34FDE-2809-471A-811F-764BDB382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83386"/>
            <a:ext cx="9404723" cy="1400530"/>
          </a:xfrm>
        </p:spPr>
        <p:txBody>
          <a:bodyPr/>
          <a:lstStyle/>
          <a:p>
            <a:r>
              <a:rPr lang="en-US" dirty="0"/>
              <a:t>Titrations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A788C-F741-4075-A3CE-B18DA50427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81100"/>
            <a:ext cx="8658225" cy="567690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 Titration is a method to measure the strength of an unknown acid or base</a:t>
            </a:r>
          </a:p>
          <a:p>
            <a:r>
              <a:rPr lang="en-US" sz="2800" dirty="0"/>
              <a:t>A Burette is a piece of equipment that is used to dispense an accurate amount of liquid</a:t>
            </a:r>
          </a:p>
          <a:p>
            <a:r>
              <a:rPr lang="en-US" sz="2800" dirty="0"/>
              <a:t>A known concentration is put in the Burette and an unknown concentration is in the beaker</a:t>
            </a:r>
          </a:p>
          <a:p>
            <a:r>
              <a:rPr lang="en-US" sz="2800" dirty="0"/>
              <a:t>An indicator is needed to see the change in pH </a:t>
            </a:r>
          </a:p>
          <a:p>
            <a:r>
              <a:rPr lang="en-US" sz="2800" dirty="0"/>
              <a:t>When amount of moles of known = amount of unknown moles the color changes</a:t>
            </a:r>
          </a:p>
          <a:p>
            <a:r>
              <a:rPr lang="en-US" sz="2800" dirty="0"/>
              <a:t>You can then calculate the concentration of </a:t>
            </a:r>
          </a:p>
          <a:p>
            <a:endParaRPr lang="en-US" sz="2800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22DAF8A-6355-44D7-A01A-863E7ADDE182}"/>
              </a:ext>
            </a:extLst>
          </p:cNvPr>
          <p:cNvGrpSpPr/>
          <p:nvPr/>
        </p:nvGrpSpPr>
        <p:grpSpPr>
          <a:xfrm>
            <a:off x="8863696" y="452718"/>
            <a:ext cx="3109606" cy="5952564"/>
            <a:chOff x="8863696" y="452718"/>
            <a:chExt cx="3109606" cy="595256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30B5C3D-CB56-4805-92AE-4B21A041A2D1}"/>
                </a:ext>
              </a:extLst>
            </p:cNvPr>
            <p:cNvSpPr/>
            <p:nvPr/>
          </p:nvSpPr>
          <p:spPr>
            <a:xfrm>
              <a:off x="9428084" y="452718"/>
              <a:ext cx="266331" cy="34955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B560C5F9-EED7-4A56-9F2F-5C26DC726B1D}"/>
                </a:ext>
              </a:extLst>
            </p:cNvPr>
            <p:cNvSpPr/>
            <p:nvPr/>
          </p:nvSpPr>
          <p:spPr>
            <a:xfrm rot="10800000">
              <a:off x="9428084" y="3948268"/>
              <a:ext cx="266331" cy="53495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F7A13CD-59A5-4E7B-AFA9-CCC295E12E70}"/>
                </a:ext>
              </a:extLst>
            </p:cNvPr>
            <p:cNvSpPr/>
            <p:nvPr/>
          </p:nvSpPr>
          <p:spPr>
            <a:xfrm>
              <a:off x="8863696" y="4758431"/>
              <a:ext cx="1395106" cy="1646851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0F1370F-68A2-419D-834C-B7C003A5125E}"/>
                </a:ext>
              </a:extLst>
            </p:cNvPr>
            <p:cNvSpPr/>
            <p:nvPr/>
          </p:nvSpPr>
          <p:spPr>
            <a:xfrm>
              <a:off x="8863696" y="4758431"/>
              <a:ext cx="1395106" cy="1099444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693D2CC-DDC0-447A-82A0-E3712A3D1402}"/>
                </a:ext>
              </a:extLst>
            </p:cNvPr>
            <p:cNvSpPr txBox="1"/>
            <p:nvPr/>
          </p:nvSpPr>
          <p:spPr>
            <a:xfrm>
              <a:off x="9810750" y="2390775"/>
              <a:ext cx="1714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Burette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F4E4BC1-10AF-4FE0-BDD5-681A31BBD8EB}"/>
                </a:ext>
              </a:extLst>
            </p:cNvPr>
            <p:cNvSpPr txBox="1"/>
            <p:nvPr/>
          </p:nvSpPr>
          <p:spPr>
            <a:xfrm>
              <a:off x="10258802" y="4838700"/>
              <a:ext cx="1714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Beaker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60DB1D5-81B5-4587-BA65-7CE93B56483D}"/>
                </a:ext>
              </a:extLst>
            </p:cNvPr>
            <p:cNvSpPr txBox="1"/>
            <p:nvPr/>
          </p:nvSpPr>
          <p:spPr>
            <a:xfrm>
              <a:off x="10258802" y="5902502"/>
              <a:ext cx="17145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Unknown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10683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F095F5B-8249-4B78-8811-1BA350E172DA}"/>
              </a:ext>
            </a:extLst>
          </p:cNvPr>
          <p:cNvSpPr/>
          <p:nvPr/>
        </p:nvSpPr>
        <p:spPr>
          <a:xfrm>
            <a:off x="7326621" y="1853248"/>
            <a:ext cx="4674572" cy="419026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94C4A4-DCC9-4370-8D35-62CEE5D6C189}"/>
              </a:ext>
            </a:extLst>
          </p:cNvPr>
          <p:cNvSpPr/>
          <p:nvPr/>
        </p:nvSpPr>
        <p:spPr>
          <a:xfrm>
            <a:off x="8143050" y="3469018"/>
            <a:ext cx="3590925" cy="679687"/>
          </a:xfrm>
          <a:prstGeom prst="rect">
            <a:avLst/>
          </a:prstGeom>
          <a:solidFill>
            <a:srgbClr val="F69C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7C91AE-572F-4CA2-B314-88884C291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237187"/>
            <a:ext cx="9404723" cy="1400530"/>
          </a:xfrm>
        </p:spPr>
        <p:txBody>
          <a:bodyPr/>
          <a:lstStyle/>
          <a:p>
            <a:r>
              <a:rPr lang="en-US" dirty="0"/>
              <a:t>Titrations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FF589-AFD9-4A9D-BF12-30F5717A72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3950"/>
            <a:ext cx="7347568" cy="573405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 titration is neutralizing an acid base reaction.  </a:t>
            </a:r>
          </a:p>
          <a:p>
            <a:r>
              <a:rPr lang="en-US" sz="2800" dirty="0"/>
              <a:t>These occur quickly so go slow when performing a titration</a:t>
            </a:r>
          </a:p>
          <a:p>
            <a:r>
              <a:rPr lang="en-US" sz="2800" dirty="0"/>
              <a:t>The indicator phenolphthalein will be colorless in acid and turn pink in base marking when the base and acid are neutralized</a:t>
            </a:r>
          </a:p>
          <a:p>
            <a:r>
              <a:rPr lang="en-US" sz="2800" dirty="0"/>
              <a:t>This is called the equivalence point – when equal acid and base are in the beaker</a:t>
            </a:r>
          </a:p>
          <a:p>
            <a:r>
              <a:rPr lang="en-US" sz="2800" dirty="0"/>
              <a:t>The graph to the right is called a titration curve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2C01F4E9-FEA7-44FA-8824-36BC1565957B}"/>
              </a:ext>
            </a:extLst>
          </p:cNvPr>
          <p:cNvSpPr/>
          <p:nvPr/>
        </p:nvSpPr>
        <p:spPr>
          <a:xfrm>
            <a:off x="8001000" y="2959100"/>
            <a:ext cx="3590925" cy="2232330"/>
          </a:xfrm>
          <a:custGeom>
            <a:avLst/>
            <a:gdLst>
              <a:gd name="connsiteX0" fmla="*/ 0 w 3590925"/>
              <a:gd name="connsiteY0" fmla="*/ 2232025 h 2232330"/>
              <a:gd name="connsiteX1" fmla="*/ 914400 w 3590925"/>
              <a:gd name="connsiteY1" fmla="*/ 2212975 h 2232330"/>
              <a:gd name="connsiteX2" fmla="*/ 1314450 w 3590925"/>
              <a:gd name="connsiteY2" fmla="*/ 2108200 h 2232330"/>
              <a:gd name="connsiteX3" fmla="*/ 1714500 w 3590925"/>
              <a:gd name="connsiteY3" fmla="*/ 1641475 h 2232330"/>
              <a:gd name="connsiteX4" fmla="*/ 1828800 w 3590925"/>
              <a:gd name="connsiteY4" fmla="*/ 803275 h 2232330"/>
              <a:gd name="connsiteX5" fmla="*/ 2143125 w 3590925"/>
              <a:gd name="connsiteY5" fmla="*/ 231775 h 2232330"/>
              <a:gd name="connsiteX6" fmla="*/ 2952750 w 3590925"/>
              <a:gd name="connsiteY6" fmla="*/ 31750 h 2232330"/>
              <a:gd name="connsiteX7" fmla="*/ 3590925 w 3590925"/>
              <a:gd name="connsiteY7" fmla="*/ 3175 h 2232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90925" h="2232330">
                <a:moveTo>
                  <a:pt x="0" y="2232025"/>
                </a:moveTo>
                <a:cubicBezTo>
                  <a:pt x="347662" y="2232818"/>
                  <a:pt x="695325" y="2233612"/>
                  <a:pt x="914400" y="2212975"/>
                </a:cubicBezTo>
                <a:cubicBezTo>
                  <a:pt x="1133475" y="2192338"/>
                  <a:pt x="1181100" y="2203450"/>
                  <a:pt x="1314450" y="2108200"/>
                </a:cubicBezTo>
                <a:cubicBezTo>
                  <a:pt x="1447800" y="2012950"/>
                  <a:pt x="1628775" y="1858962"/>
                  <a:pt x="1714500" y="1641475"/>
                </a:cubicBezTo>
                <a:cubicBezTo>
                  <a:pt x="1800225" y="1423988"/>
                  <a:pt x="1757363" y="1038225"/>
                  <a:pt x="1828800" y="803275"/>
                </a:cubicBezTo>
                <a:cubicBezTo>
                  <a:pt x="1900237" y="568325"/>
                  <a:pt x="1955800" y="360362"/>
                  <a:pt x="2143125" y="231775"/>
                </a:cubicBezTo>
                <a:cubicBezTo>
                  <a:pt x="2330450" y="103188"/>
                  <a:pt x="2711450" y="69850"/>
                  <a:pt x="2952750" y="31750"/>
                </a:cubicBezTo>
                <a:cubicBezTo>
                  <a:pt x="3194050" y="-6350"/>
                  <a:pt x="3392487" y="-1588"/>
                  <a:pt x="3590925" y="317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3E393D-13A9-4A1E-A210-6A2B8D4E4468}"/>
              </a:ext>
            </a:extLst>
          </p:cNvPr>
          <p:cNvSpPr txBox="1"/>
          <p:nvPr/>
        </p:nvSpPr>
        <p:spPr>
          <a:xfrm>
            <a:off x="8593139" y="5432803"/>
            <a:ext cx="2141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Amount Added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6F85A4-3486-4D10-9144-7CA1E211E3EF}"/>
              </a:ext>
            </a:extLst>
          </p:cNvPr>
          <p:cNvSpPr txBox="1"/>
          <p:nvPr/>
        </p:nvSpPr>
        <p:spPr>
          <a:xfrm rot="16200000">
            <a:off x="7318684" y="3671941"/>
            <a:ext cx="71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pH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222DBDF-8B3A-493A-B35A-CA60EF28E215}"/>
              </a:ext>
            </a:extLst>
          </p:cNvPr>
          <p:cNvCxnSpPr>
            <a:cxnSpLocks/>
          </p:cNvCxnSpPr>
          <p:nvPr/>
        </p:nvCxnSpPr>
        <p:spPr>
          <a:xfrm>
            <a:off x="9208603" y="2993204"/>
            <a:ext cx="587859" cy="114079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9667060D-D885-48C7-A144-B436BC0BE9C6}"/>
              </a:ext>
            </a:extLst>
          </p:cNvPr>
          <p:cNvSpPr txBox="1"/>
          <p:nvPr/>
        </p:nvSpPr>
        <p:spPr>
          <a:xfrm>
            <a:off x="8240714" y="2581315"/>
            <a:ext cx="2141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Equivalence point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4ED2B78-BAD7-46EB-B51C-FB219CFA11CD}"/>
              </a:ext>
            </a:extLst>
          </p:cNvPr>
          <p:cNvSpPr txBox="1"/>
          <p:nvPr/>
        </p:nvSpPr>
        <p:spPr>
          <a:xfrm>
            <a:off x="10502870" y="3624195"/>
            <a:ext cx="1472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Indicator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70BA14-0F63-4E3D-8786-BD2DED9B7F60}"/>
              </a:ext>
            </a:extLst>
          </p:cNvPr>
          <p:cNvCxnSpPr/>
          <p:nvPr/>
        </p:nvCxnSpPr>
        <p:spPr>
          <a:xfrm>
            <a:off x="7858950" y="2476870"/>
            <a:ext cx="0" cy="28852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8810A25-CFD2-4500-AA4F-EA19E91FB41C}"/>
              </a:ext>
            </a:extLst>
          </p:cNvPr>
          <p:cNvCxnSpPr/>
          <p:nvPr/>
        </p:nvCxnSpPr>
        <p:spPr>
          <a:xfrm flipH="1">
            <a:off x="7858950" y="5379535"/>
            <a:ext cx="37329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312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4B824-2A3C-4536-B14E-19E768EBFD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6" y="238124"/>
            <a:ext cx="9404723" cy="1162405"/>
          </a:xfrm>
        </p:spPr>
        <p:txBody>
          <a:bodyPr/>
          <a:lstStyle/>
          <a:p>
            <a:r>
              <a:rPr lang="en-US" dirty="0"/>
              <a:t>Titrations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E2CE5-61DD-41BA-BDC2-6E79F7B6D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23950"/>
            <a:ext cx="12192000" cy="5734050"/>
          </a:xfrm>
        </p:spPr>
        <p:txBody>
          <a:bodyPr>
            <a:normAutofit/>
          </a:bodyPr>
          <a:lstStyle/>
          <a:p>
            <a:r>
              <a:rPr lang="en-US" sz="3200" dirty="0"/>
              <a:t>Example: if it takes 30 mL of 0.1 M OH</a:t>
            </a:r>
            <a:r>
              <a:rPr lang="en-US" sz="3200" baseline="30000" dirty="0"/>
              <a:t>-</a:t>
            </a:r>
            <a:r>
              <a:rPr lang="en-US" sz="3200" dirty="0"/>
              <a:t>, to cause the indicator to change 10 mL of unknown acid, what is the concentration of the unknown acid?</a:t>
            </a:r>
          </a:p>
          <a:p>
            <a:r>
              <a:rPr lang="en-US" sz="3200" dirty="0"/>
              <a:t>Calculate moles of OH</a:t>
            </a:r>
            <a:r>
              <a:rPr lang="en-US" sz="3200" baseline="30000" dirty="0"/>
              <a:t>-</a:t>
            </a:r>
            <a:r>
              <a:rPr lang="en-US" sz="3200" dirty="0"/>
              <a:t>: 0.1M = mol/30mL </a:t>
            </a:r>
          </a:p>
          <a:p>
            <a:pPr lvl="1"/>
            <a:r>
              <a:rPr lang="en-US" sz="2800" dirty="0"/>
              <a:t>Mol = 0.1 M x 0.030 L = 0.003 mol OH</a:t>
            </a:r>
            <a:r>
              <a:rPr lang="en-US" sz="2800" baseline="30000" dirty="0"/>
              <a:t>-</a:t>
            </a:r>
          </a:p>
          <a:p>
            <a:pPr lvl="2"/>
            <a:r>
              <a:rPr lang="en-US" sz="2400" dirty="0"/>
              <a:t>STEP 1 calculate moles OH</a:t>
            </a:r>
            <a:r>
              <a:rPr lang="en-US" sz="2400" baseline="30000" dirty="0"/>
              <a:t>-</a:t>
            </a:r>
          </a:p>
          <a:p>
            <a:pPr lvl="1"/>
            <a:r>
              <a:rPr lang="en-US" sz="2800" dirty="0"/>
              <a:t>0.003 mol OH</a:t>
            </a:r>
            <a:r>
              <a:rPr lang="en-US" sz="2800" baseline="30000" dirty="0"/>
              <a:t>-</a:t>
            </a:r>
            <a:r>
              <a:rPr lang="en-US" sz="2800" dirty="0"/>
              <a:t> = 0.003 mol H</a:t>
            </a:r>
            <a:r>
              <a:rPr lang="en-US" sz="2800" baseline="30000" dirty="0"/>
              <a:t>+</a:t>
            </a:r>
          </a:p>
          <a:p>
            <a:pPr lvl="2"/>
            <a:r>
              <a:rPr lang="en-US" sz="2400" dirty="0"/>
              <a:t>STEP 2 mol H</a:t>
            </a:r>
            <a:r>
              <a:rPr lang="en-US" sz="2400" baseline="30000" dirty="0"/>
              <a:t>+</a:t>
            </a:r>
            <a:r>
              <a:rPr lang="en-US" sz="2400" dirty="0"/>
              <a:t> = OH</a:t>
            </a:r>
            <a:r>
              <a:rPr lang="en-US" sz="2400" baseline="30000" dirty="0"/>
              <a:t>-</a:t>
            </a:r>
          </a:p>
          <a:p>
            <a:pPr lvl="1"/>
            <a:r>
              <a:rPr lang="en-US" sz="2800" dirty="0"/>
              <a:t>0.003 mol H</a:t>
            </a:r>
            <a:r>
              <a:rPr lang="en-US" sz="2800" baseline="30000" dirty="0"/>
              <a:t>+</a:t>
            </a:r>
            <a:r>
              <a:rPr lang="en-US" sz="2800" dirty="0"/>
              <a:t> / 0.010 L = 0.3 M H</a:t>
            </a:r>
            <a:r>
              <a:rPr lang="en-US" sz="2800" baseline="30000" dirty="0"/>
              <a:t>+</a:t>
            </a:r>
          </a:p>
          <a:p>
            <a:pPr lvl="2"/>
            <a:r>
              <a:rPr lang="en-US" sz="2400" dirty="0"/>
              <a:t>STEP 3 calculate molarity H</a:t>
            </a:r>
            <a:r>
              <a:rPr lang="en-US" sz="2400" baseline="30000" dirty="0"/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3801076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CF2A8-A733-4589-97FB-B7F2C484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636" y="0"/>
            <a:ext cx="9404723" cy="1400530"/>
          </a:xfrm>
        </p:spPr>
        <p:txBody>
          <a:bodyPr/>
          <a:lstStyle/>
          <a:p>
            <a:r>
              <a:rPr lang="en-US" dirty="0"/>
              <a:t>Acids and Bases</a:t>
            </a:r>
            <a:br>
              <a:rPr lang="en-US" dirty="0"/>
            </a:br>
            <a:r>
              <a:rPr lang="en-US" dirty="0"/>
              <a:t>What are they?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6B685-293F-454D-BB0E-5D562C928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514475"/>
            <a:ext cx="12192000" cy="5343526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Acids typically start with H</a:t>
            </a:r>
          </a:p>
          <a:p>
            <a:r>
              <a:rPr lang="en-US" sz="2800" dirty="0"/>
              <a:t>Acids are protons donors when put in water (H</a:t>
            </a:r>
            <a:r>
              <a:rPr lang="en-US" sz="2800" baseline="30000" dirty="0"/>
              <a:t>+</a:t>
            </a:r>
            <a:r>
              <a:rPr lang="en-US" sz="2800" dirty="0"/>
              <a:t>)</a:t>
            </a:r>
          </a:p>
          <a:p>
            <a:pPr lvl="1"/>
            <a:r>
              <a:rPr lang="en-US" sz="2400" dirty="0"/>
              <a:t>HCl </a:t>
            </a:r>
            <a:r>
              <a:rPr lang="en-US" sz="2400" dirty="0">
                <a:sym typeface="Wingdings" panose="05000000000000000000" pitchFamily="2" charset="2"/>
              </a:rPr>
              <a:t> H</a:t>
            </a:r>
            <a:r>
              <a:rPr lang="en-US" sz="2400" baseline="30000" dirty="0">
                <a:sym typeface="Wingdings" panose="05000000000000000000" pitchFamily="2" charset="2"/>
              </a:rPr>
              <a:t>+</a:t>
            </a:r>
            <a:r>
              <a:rPr lang="en-US" sz="2400" dirty="0">
                <a:sym typeface="Wingdings" panose="05000000000000000000" pitchFamily="2" charset="2"/>
              </a:rPr>
              <a:t> + Cl</a:t>
            </a:r>
            <a:r>
              <a:rPr lang="en-US" sz="2400" baseline="30000" dirty="0">
                <a:sym typeface="Wingdings" panose="05000000000000000000" pitchFamily="2" charset="2"/>
              </a:rPr>
              <a:t>-</a:t>
            </a:r>
            <a:endParaRPr lang="en-US" sz="2400" baseline="30000" dirty="0"/>
          </a:p>
          <a:p>
            <a:endParaRPr lang="en-US" sz="2800" dirty="0"/>
          </a:p>
          <a:p>
            <a:r>
              <a:rPr lang="en-US" sz="2800" dirty="0"/>
              <a:t>Bases are a little harder to recognize but an OH</a:t>
            </a:r>
            <a:r>
              <a:rPr lang="en-US" sz="2800" baseline="30000" dirty="0"/>
              <a:t>-</a:t>
            </a:r>
            <a:r>
              <a:rPr lang="en-US" sz="2800" dirty="0"/>
              <a:t> is a strong base</a:t>
            </a:r>
          </a:p>
          <a:p>
            <a:r>
              <a:rPr lang="en-US" sz="2800" dirty="0"/>
              <a:t>Bases are proton acceptors when put in water (OH</a:t>
            </a:r>
            <a:r>
              <a:rPr lang="en-US" sz="2800" baseline="30000" dirty="0"/>
              <a:t>-</a:t>
            </a:r>
            <a:r>
              <a:rPr lang="en-US" sz="2800" dirty="0"/>
              <a:t> below)</a:t>
            </a:r>
          </a:p>
          <a:p>
            <a:pPr lvl="1"/>
            <a:r>
              <a:rPr lang="en-US" sz="2400" dirty="0"/>
              <a:t>OH</a:t>
            </a:r>
            <a:r>
              <a:rPr lang="en-US" sz="2400" baseline="30000" dirty="0"/>
              <a:t>-</a:t>
            </a:r>
            <a:r>
              <a:rPr lang="en-US" sz="2400" dirty="0"/>
              <a:t> + H</a:t>
            </a:r>
            <a:r>
              <a:rPr lang="en-US" sz="2400" baseline="30000" dirty="0"/>
              <a:t>+</a:t>
            </a:r>
            <a:r>
              <a:rPr lang="en-US" sz="2400" dirty="0"/>
              <a:t> </a:t>
            </a:r>
            <a:r>
              <a:rPr lang="en-US" sz="2400" dirty="0">
                <a:sym typeface="Wingdings" panose="05000000000000000000" pitchFamily="2" charset="2"/>
              </a:rPr>
              <a:t> H</a:t>
            </a:r>
            <a:r>
              <a:rPr lang="en-US" sz="2400" baseline="-25000" dirty="0">
                <a:sym typeface="Wingdings" panose="05000000000000000000" pitchFamily="2" charset="2"/>
              </a:rPr>
              <a:t>2</a:t>
            </a:r>
            <a:r>
              <a:rPr lang="en-US" sz="2400" dirty="0">
                <a:sym typeface="Wingdings" panose="05000000000000000000" pitchFamily="2" charset="2"/>
              </a:rPr>
              <a:t>O</a:t>
            </a:r>
          </a:p>
          <a:p>
            <a:endParaRPr lang="en-US" sz="2800" dirty="0">
              <a:sym typeface="Wingdings" panose="05000000000000000000" pitchFamily="2" charset="2"/>
            </a:endParaRPr>
          </a:p>
          <a:p>
            <a:r>
              <a:rPr lang="en-US" sz="2800" dirty="0">
                <a:sym typeface="Wingdings" panose="05000000000000000000" pitchFamily="2" charset="2"/>
              </a:rPr>
              <a:t>Reactions of acids and bases produce water and a salt (ionic bond)</a:t>
            </a:r>
          </a:p>
          <a:p>
            <a:pPr lvl="1"/>
            <a:r>
              <a:rPr lang="en-US" sz="2400" dirty="0">
                <a:sym typeface="Wingdings" panose="05000000000000000000" pitchFamily="2" charset="2"/>
              </a:rPr>
              <a:t>HCl + NaOH  H</a:t>
            </a:r>
            <a:r>
              <a:rPr lang="en-US" sz="2400" baseline="-25000" dirty="0">
                <a:sym typeface="Wingdings" panose="05000000000000000000" pitchFamily="2" charset="2"/>
              </a:rPr>
              <a:t>2</a:t>
            </a:r>
            <a:r>
              <a:rPr lang="en-US" sz="2400" dirty="0">
                <a:sym typeface="Wingdings" panose="05000000000000000000" pitchFamily="2" charset="2"/>
              </a:rPr>
              <a:t>O + NaCl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8067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753DE-3E82-4155-9268-658C2A93F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</p:spPr>
        <p:txBody>
          <a:bodyPr/>
          <a:lstStyle/>
          <a:p>
            <a:r>
              <a:rPr lang="en-US" dirty="0"/>
              <a:t>Acids and Bases</a:t>
            </a:r>
            <a:br>
              <a:rPr lang="en-US" dirty="0"/>
            </a:br>
            <a:r>
              <a:rPr lang="en-US" dirty="0"/>
              <a:t>Another way of looking at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45160F-E7EA-4D7C-B5D9-F50501213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052918"/>
            <a:ext cx="11944350" cy="4690782"/>
          </a:xfrm>
        </p:spPr>
        <p:txBody>
          <a:bodyPr>
            <a:normAutofit/>
          </a:bodyPr>
          <a:lstStyle/>
          <a:p>
            <a:r>
              <a:rPr lang="en-US" sz="3200" dirty="0"/>
              <a:t>Acids typically start with H</a:t>
            </a:r>
          </a:p>
          <a:p>
            <a:r>
              <a:rPr lang="en-US" sz="3200" dirty="0"/>
              <a:t>Acids are protons donors when put in water (H</a:t>
            </a:r>
            <a:r>
              <a:rPr lang="en-US" sz="3200" baseline="30000" dirty="0"/>
              <a:t>+</a:t>
            </a:r>
            <a:r>
              <a:rPr lang="en-US" sz="3200" dirty="0"/>
              <a:t>)</a:t>
            </a:r>
          </a:p>
          <a:p>
            <a:pPr lvl="1"/>
            <a:r>
              <a:rPr lang="en-US" sz="2800" dirty="0"/>
              <a:t>HCl </a:t>
            </a:r>
            <a:r>
              <a:rPr lang="en-US" sz="2800" dirty="0">
                <a:sym typeface="Wingdings" panose="05000000000000000000" pitchFamily="2" charset="2"/>
              </a:rPr>
              <a:t> H</a:t>
            </a:r>
            <a:r>
              <a:rPr lang="en-US" sz="2800" baseline="30000" dirty="0">
                <a:sym typeface="Wingdings" panose="05000000000000000000" pitchFamily="2" charset="2"/>
              </a:rPr>
              <a:t>+</a:t>
            </a:r>
            <a:r>
              <a:rPr lang="en-US" sz="2800" dirty="0">
                <a:sym typeface="Wingdings" panose="05000000000000000000" pitchFamily="2" charset="2"/>
              </a:rPr>
              <a:t> + Cl</a:t>
            </a:r>
            <a:r>
              <a:rPr lang="en-US" sz="2800" baseline="30000" dirty="0">
                <a:sym typeface="Wingdings" panose="05000000000000000000" pitchFamily="2" charset="2"/>
              </a:rPr>
              <a:t>-</a:t>
            </a:r>
            <a:endParaRPr lang="en-US" sz="2800" baseline="30000" dirty="0"/>
          </a:p>
          <a:p>
            <a:endParaRPr lang="en-US" sz="3200" dirty="0"/>
          </a:p>
          <a:p>
            <a:r>
              <a:rPr lang="en-US" sz="3200" dirty="0"/>
              <a:t>Bases are a little harder to recognize but an OH</a:t>
            </a:r>
            <a:r>
              <a:rPr lang="en-US" sz="3200" baseline="30000" dirty="0"/>
              <a:t>-</a:t>
            </a:r>
            <a:r>
              <a:rPr lang="en-US" sz="3200" dirty="0"/>
              <a:t> is a strong base</a:t>
            </a:r>
          </a:p>
          <a:p>
            <a:r>
              <a:rPr lang="en-US" sz="3200" dirty="0"/>
              <a:t>Bases are OH</a:t>
            </a:r>
            <a:r>
              <a:rPr lang="en-US" sz="3200" baseline="30000" dirty="0"/>
              <a:t>-</a:t>
            </a:r>
            <a:r>
              <a:rPr lang="en-US" sz="3200" dirty="0"/>
              <a:t> producers when put in water (OH</a:t>
            </a:r>
            <a:r>
              <a:rPr lang="en-US" sz="3200" baseline="30000" dirty="0"/>
              <a:t>-</a:t>
            </a:r>
            <a:r>
              <a:rPr lang="en-US" sz="3200" dirty="0"/>
              <a:t> below)</a:t>
            </a:r>
          </a:p>
          <a:p>
            <a:pPr lvl="1"/>
            <a:r>
              <a:rPr lang="en-US" sz="2800" dirty="0">
                <a:sym typeface="Wingdings" panose="05000000000000000000" pitchFamily="2" charset="2"/>
              </a:rPr>
              <a:t>H</a:t>
            </a:r>
            <a:r>
              <a:rPr lang="en-US" sz="2800" baseline="-25000" dirty="0">
                <a:sym typeface="Wingdings" panose="05000000000000000000" pitchFamily="2" charset="2"/>
              </a:rPr>
              <a:t>2</a:t>
            </a:r>
            <a:r>
              <a:rPr lang="en-US" sz="2800" dirty="0">
                <a:sym typeface="Wingdings" panose="05000000000000000000" pitchFamily="2" charset="2"/>
              </a:rPr>
              <a:t>O + NaHCO</a:t>
            </a:r>
            <a:r>
              <a:rPr lang="en-US" sz="2800" baseline="-25000" dirty="0">
                <a:sym typeface="Wingdings" panose="05000000000000000000" pitchFamily="2" charset="2"/>
              </a:rPr>
              <a:t>3</a:t>
            </a:r>
            <a:r>
              <a:rPr lang="en-US" sz="2800" dirty="0">
                <a:sym typeface="Wingdings" panose="05000000000000000000" pitchFamily="2" charset="2"/>
              </a:rPr>
              <a:t>  H</a:t>
            </a:r>
            <a:r>
              <a:rPr lang="en-US" sz="2800" baseline="-25000" dirty="0">
                <a:sym typeface="Wingdings" panose="05000000000000000000" pitchFamily="2" charset="2"/>
              </a:rPr>
              <a:t>2</a:t>
            </a:r>
            <a:r>
              <a:rPr lang="en-US" sz="2800" dirty="0">
                <a:sym typeface="Wingdings" panose="05000000000000000000" pitchFamily="2" charset="2"/>
              </a:rPr>
              <a:t>CO</a:t>
            </a:r>
            <a:r>
              <a:rPr lang="en-US" sz="2800" baseline="-25000" dirty="0">
                <a:sym typeface="Wingdings" panose="05000000000000000000" pitchFamily="2" charset="2"/>
              </a:rPr>
              <a:t>3</a:t>
            </a:r>
            <a:r>
              <a:rPr lang="en-US" sz="2800" dirty="0">
                <a:sym typeface="Wingdings" panose="05000000000000000000" pitchFamily="2" charset="2"/>
              </a:rPr>
              <a:t> + Na</a:t>
            </a:r>
            <a:r>
              <a:rPr lang="en-US" sz="2800" baseline="30000" dirty="0">
                <a:sym typeface="Wingdings" panose="05000000000000000000" pitchFamily="2" charset="2"/>
              </a:rPr>
              <a:t>+</a:t>
            </a:r>
            <a:r>
              <a:rPr lang="en-US" sz="2800" dirty="0">
                <a:sym typeface="Wingdings" panose="05000000000000000000" pitchFamily="2" charset="2"/>
              </a:rPr>
              <a:t> + </a:t>
            </a:r>
            <a:r>
              <a:rPr lang="en-US" sz="2800" dirty="0"/>
              <a:t>OH</a:t>
            </a:r>
            <a:r>
              <a:rPr lang="en-US" sz="2800" baseline="30000" dirty="0"/>
              <a:t>-</a:t>
            </a:r>
            <a:endParaRPr lang="en-US" sz="2800" baseline="-25000" dirty="0">
              <a:sym typeface="Wingdings" panose="05000000000000000000" pitchFamily="2" charset="2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8071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B06E8-F2EF-42FF-A044-6644CDEF7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Acids and Bases</a:t>
            </a:r>
            <a:br>
              <a:rPr lang="en-US" dirty="0"/>
            </a:br>
            <a:r>
              <a:rPr lang="en-US" dirty="0"/>
              <a:t>Yet another way of looking at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D7C23-D078-4A2B-95CE-CA7602953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450" y="2052918"/>
            <a:ext cx="12020550" cy="4709832"/>
          </a:xfrm>
        </p:spPr>
        <p:txBody>
          <a:bodyPr>
            <a:normAutofit/>
          </a:bodyPr>
          <a:lstStyle/>
          <a:p>
            <a:r>
              <a:rPr lang="en-US" sz="3200" dirty="0"/>
              <a:t>Acids are electron pair acceptors</a:t>
            </a:r>
            <a:endParaRPr lang="en-US" sz="2800" baseline="30000" dirty="0"/>
          </a:p>
          <a:p>
            <a:endParaRPr lang="en-US" sz="3200" dirty="0"/>
          </a:p>
          <a:p>
            <a:r>
              <a:rPr lang="en-US" sz="3200" dirty="0"/>
              <a:t>Bases are electron pair donors</a:t>
            </a:r>
          </a:p>
          <a:p>
            <a:endParaRPr lang="en-US" sz="3200" dirty="0"/>
          </a:p>
          <a:p>
            <a:r>
              <a:rPr lang="en-US" sz="2800" dirty="0"/>
              <a:t>OH</a:t>
            </a:r>
            <a:r>
              <a:rPr lang="en-US" sz="2800" baseline="30000" dirty="0"/>
              <a:t>-</a:t>
            </a:r>
            <a:r>
              <a:rPr lang="en-US" sz="2800" dirty="0"/>
              <a:t> + H</a:t>
            </a:r>
            <a:r>
              <a:rPr lang="en-US" sz="2800" baseline="30000" dirty="0"/>
              <a:t>+</a:t>
            </a:r>
            <a:r>
              <a:rPr lang="en-US" sz="2800" dirty="0"/>
              <a:t> </a:t>
            </a:r>
            <a:r>
              <a:rPr lang="en-US" sz="2800" dirty="0">
                <a:sym typeface="Wingdings" panose="05000000000000000000" pitchFamily="2" charset="2"/>
              </a:rPr>
              <a:t> H</a:t>
            </a:r>
            <a:r>
              <a:rPr lang="en-US" sz="2800" baseline="-25000" dirty="0">
                <a:sym typeface="Wingdings" panose="05000000000000000000" pitchFamily="2" charset="2"/>
              </a:rPr>
              <a:t>2</a:t>
            </a:r>
            <a:r>
              <a:rPr lang="en-US" sz="2800" dirty="0">
                <a:sym typeface="Wingdings" panose="05000000000000000000" pitchFamily="2" charset="2"/>
              </a:rPr>
              <a:t>O</a:t>
            </a:r>
          </a:p>
          <a:p>
            <a:pPr lvl="1"/>
            <a:r>
              <a:rPr lang="en-US" sz="2800" dirty="0">
                <a:sym typeface="Wingdings" panose="05000000000000000000" pitchFamily="2" charset="2"/>
              </a:rPr>
              <a:t>The oxygen of the OH</a:t>
            </a:r>
            <a:r>
              <a:rPr lang="en-US" sz="2800" baseline="30000" dirty="0">
                <a:sym typeface="Wingdings" panose="05000000000000000000" pitchFamily="2" charset="2"/>
              </a:rPr>
              <a:t>-</a:t>
            </a:r>
            <a:r>
              <a:rPr lang="en-US" sz="2800" dirty="0">
                <a:sym typeface="Wingdings" panose="05000000000000000000" pitchFamily="2" charset="2"/>
              </a:rPr>
              <a:t> donates an electron pair</a:t>
            </a:r>
          </a:p>
          <a:p>
            <a:pPr lvl="1"/>
            <a:r>
              <a:rPr lang="en-US" sz="2800" dirty="0">
                <a:sym typeface="Wingdings" panose="05000000000000000000" pitchFamily="2" charset="2"/>
              </a:rPr>
              <a:t>The H</a:t>
            </a:r>
            <a:r>
              <a:rPr lang="en-US" sz="2800" baseline="30000" dirty="0">
                <a:sym typeface="Wingdings" panose="05000000000000000000" pitchFamily="2" charset="2"/>
              </a:rPr>
              <a:t>+</a:t>
            </a:r>
            <a:r>
              <a:rPr lang="en-US" sz="2800" dirty="0">
                <a:sym typeface="Wingdings" panose="05000000000000000000" pitchFamily="2" charset="2"/>
              </a:rPr>
              <a:t> accepts the electron pair</a:t>
            </a:r>
          </a:p>
          <a:p>
            <a:pPr lvl="2"/>
            <a:endParaRPr lang="en-US" sz="2800" baseline="-25000" dirty="0">
              <a:sym typeface="Wingdings" panose="05000000000000000000" pitchFamily="2" charset="2"/>
            </a:endParaRPr>
          </a:p>
          <a:p>
            <a:endParaRPr lang="en-US" sz="2800" baseline="-25000" dirty="0">
              <a:sym typeface="Wingdings" panose="05000000000000000000" pitchFamily="2" charset="2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54323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1F016-E54E-4953-A5D7-045D3B7B1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Strong vs. Weak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AC535-0833-4EDE-B084-7B094E58C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14450"/>
            <a:ext cx="11687175" cy="4933949"/>
          </a:xfrm>
        </p:spPr>
        <p:txBody>
          <a:bodyPr>
            <a:normAutofit/>
          </a:bodyPr>
          <a:lstStyle/>
          <a:p>
            <a:r>
              <a:rPr lang="en-US" sz="4000" dirty="0"/>
              <a:t>Strong acids almost completely dissociate </a:t>
            </a:r>
          </a:p>
          <a:p>
            <a:pPr lvl="1"/>
            <a:r>
              <a:rPr lang="en-US" sz="3600" dirty="0"/>
              <a:t>HCl </a:t>
            </a:r>
            <a:r>
              <a:rPr lang="en-US" sz="3600" dirty="0">
                <a:sym typeface="Wingdings" panose="05000000000000000000" pitchFamily="2" charset="2"/>
              </a:rPr>
              <a:t> H</a:t>
            </a:r>
            <a:r>
              <a:rPr lang="en-US" sz="3600" baseline="30000" dirty="0">
                <a:sym typeface="Wingdings" panose="05000000000000000000" pitchFamily="2" charset="2"/>
              </a:rPr>
              <a:t>+</a:t>
            </a:r>
            <a:r>
              <a:rPr lang="en-US" sz="3600" dirty="0">
                <a:sym typeface="Wingdings" panose="05000000000000000000" pitchFamily="2" charset="2"/>
              </a:rPr>
              <a:t> + Cl</a:t>
            </a:r>
            <a:r>
              <a:rPr lang="en-US" sz="3600" baseline="30000" dirty="0">
                <a:sym typeface="Wingdings" panose="05000000000000000000" pitchFamily="2" charset="2"/>
              </a:rPr>
              <a:t>-</a:t>
            </a:r>
            <a:endParaRPr lang="en-US" sz="3600" baseline="30000" dirty="0"/>
          </a:p>
          <a:p>
            <a:pPr lvl="1"/>
            <a:r>
              <a:rPr lang="en-US" sz="3600" dirty="0"/>
              <a:t>Almost completely in ion form</a:t>
            </a:r>
          </a:p>
          <a:p>
            <a:r>
              <a:rPr lang="en-US" sz="4000" dirty="0"/>
              <a:t>Weak acids don’t completely dissociate</a:t>
            </a:r>
          </a:p>
          <a:p>
            <a:pPr lvl="1"/>
            <a:r>
              <a:rPr lang="en-US" sz="3600" dirty="0"/>
              <a:t>CH</a:t>
            </a:r>
            <a:r>
              <a:rPr lang="en-US" sz="3600" baseline="-25000" dirty="0"/>
              <a:t>3</a:t>
            </a:r>
            <a:r>
              <a:rPr lang="en-US" sz="3600" dirty="0"/>
              <a:t>COOH </a:t>
            </a:r>
            <a:r>
              <a:rPr lang="en-US" sz="3600" dirty="0">
                <a:sym typeface="Wingdings" panose="05000000000000000000" pitchFamily="2" charset="2"/>
              </a:rPr>
              <a:t> H</a:t>
            </a:r>
            <a:r>
              <a:rPr lang="en-US" sz="3600" baseline="30000" dirty="0">
                <a:sym typeface="Wingdings" panose="05000000000000000000" pitchFamily="2" charset="2"/>
              </a:rPr>
              <a:t>+</a:t>
            </a:r>
            <a:r>
              <a:rPr lang="en-US" sz="3600" dirty="0">
                <a:sym typeface="Wingdings" panose="05000000000000000000" pitchFamily="2" charset="2"/>
              </a:rPr>
              <a:t> + CH</a:t>
            </a:r>
            <a:r>
              <a:rPr lang="en-US" sz="3600" baseline="-25000" dirty="0">
                <a:sym typeface="Wingdings" panose="05000000000000000000" pitchFamily="2" charset="2"/>
              </a:rPr>
              <a:t>3</a:t>
            </a:r>
            <a:r>
              <a:rPr lang="en-US" sz="3600" dirty="0">
                <a:sym typeface="Wingdings" panose="05000000000000000000" pitchFamily="2" charset="2"/>
              </a:rPr>
              <a:t>COO</a:t>
            </a:r>
            <a:r>
              <a:rPr lang="en-US" sz="3600" baseline="30000" dirty="0">
                <a:sym typeface="Wingdings" panose="05000000000000000000" pitchFamily="2" charset="2"/>
              </a:rPr>
              <a:t>-</a:t>
            </a:r>
          </a:p>
          <a:p>
            <a:pPr lvl="1"/>
            <a:r>
              <a:rPr lang="en-US" sz="3600" dirty="0">
                <a:sym typeface="Wingdings" panose="05000000000000000000" pitchFamily="2" charset="2"/>
              </a:rPr>
              <a:t>Most stays in the acid form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42452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12F1A-1F54-40D2-916E-E4C58AA9E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 of Common Substances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E6DF7B-09CE-4A90-A402-1C7350859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" y="1409700"/>
            <a:ext cx="12030075" cy="5448300"/>
          </a:xfrm>
        </p:spPr>
        <p:txBody>
          <a:bodyPr>
            <a:normAutofit/>
          </a:bodyPr>
          <a:lstStyle/>
          <a:p>
            <a:r>
              <a:rPr lang="en-US" sz="3200" dirty="0"/>
              <a:t>Vinegar is 5% Acetic Acid (the name tells you) – CH</a:t>
            </a:r>
            <a:r>
              <a:rPr lang="en-US" sz="3200" baseline="-25000" dirty="0"/>
              <a:t>3</a:t>
            </a:r>
            <a:r>
              <a:rPr lang="en-US" sz="3200" dirty="0"/>
              <a:t>OOH (weak acid)</a:t>
            </a:r>
          </a:p>
          <a:p>
            <a:r>
              <a:rPr lang="en-US" sz="3200" dirty="0"/>
              <a:t>Ammonium NH</a:t>
            </a:r>
            <a:r>
              <a:rPr lang="en-US" sz="3200" baseline="-25000" dirty="0"/>
              <a:t>4</a:t>
            </a:r>
            <a:r>
              <a:rPr lang="en-US" sz="3200" baseline="30000" dirty="0"/>
              <a:t>+</a:t>
            </a:r>
            <a:r>
              <a:rPr lang="en-US" sz="3200" dirty="0"/>
              <a:t> - the H</a:t>
            </a:r>
            <a:r>
              <a:rPr lang="en-US" sz="3200" baseline="30000" dirty="0"/>
              <a:t>+ </a:t>
            </a:r>
            <a:r>
              <a:rPr lang="en-US" sz="3200" dirty="0"/>
              <a:t>is an acid (weak acid)</a:t>
            </a:r>
          </a:p>
          <a:p>
            <a:r>
              <a:rPr lang="en-US" sz="3200" dirty="0"/>
              <a:t>Sodium Bicarbonate – NaHCO</a:t>
            </a:r>
            <a:r>
              <a:rPr lang="en-US" sz="3200" baseline="-25000" dirty="0"/>
              <a:t>3</a:t>
            </a:r>
            <a:r>
              <a:rPr lang="en-US" sz="3200" dirty="0"/>
              <a:t> is a base</a:t>
            </a:r>
          </a:p>
          <a:p>
            <a:pPr lvl="1"/>
            <a:r>
              <a:rPr lang="en-US" sz="2800" dirty="0"/>
              <a:t>It is can be made from H</a:t>
            </a:r>
            <a:r>
              <a:rPr lang="en-US" sz="2800" baseline="-25000" dirty="0"/>
              <a:t>2</a:t>
            </a:r>
            <a:r>
              <a:rPr lang="en-US" sz="2800" dirty="0"/>
              <a:t>CO</a:t>
            </a:r>
            <a:r>
              <a:rPr lang="en-US" sz="2800" baseline="-25000" dirty="0"/>
              <a:t>3</a:t>
            </a:r>
            <a:r>
              <a:rPr lang="en-US" sz="2800" dirty="0"/>
              <a:t> which is a strong acid</a:t>
            </a:r>
          </a:p>
          <a:p>
            <a:r>
              <a:rPr lang="en-US" sz="3200" dirty="0"/>
              <a:t>Pure water is neutral </a:t>
            </a:r>
          </a:p>
          <a:p>
            <a:r>
              <a:rPr lang="en-US" sz="3200" dirty="0"/>
              <a:t>A strong acid like Sulfuric acid, H</a:t>
            </a:r>
            <a:r>
              <a:rPr lang="en-US" sz="3200" baseline="-25000" dirty="0"/>
              <a:t>2</a:t>
            </a:r>
            <a:r>
              <a:rPr lang="en-US" sz="3200" dirty="0"/>
              <a:t>SO</a:t>
            </a:r>
            <a:r>
              <a:rPr lang="en-US" sz="3200" baseline="-25000" dirty="0"/>
              <a:t>4</a:t>
            </a:r>
            <a:r>
              <a:rPr lang="en-US" sz="3200" dirty="0"/>
              <a:t>, will make a base when the H is removed (Na</a:t>
            </a:r>
            <a:r>
              <a:rPr lang="en-US" sz="3200" baseline="-25000" dirty="0"/>
              <a:t>2</a:t>
            </a:r>
            <a:r>
              <a:rPr lang="en-US" sz="3200" dirty="0"/>
              <a:t>SO</a:t>
            </a:r>
            <a:r>
              <a:rPr lang="en-US" sz="3200" baseline="-25000" dirty="0"/>
              <a:t>4</a:t>
            </a:r>
            <a:r>
              <a:rPr lang="en-US" sz="3200" dirty="0"/>
              <a:t> for example)</a:t>
            </a:r>
          </a:p>
        </p:txBody>
      </p:sp>
    </p:spTree>
    <p:extLst>
      <p:ext uri="{BB962C8B-B14F-4D97-AF65-F5344CB8AC3E}">
        <p14:creationId xmlns:p14="http://schemas.microsoft.com/office/powerpoint/2010/main" val="1965796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D1E92-9DD0-4936-9E52-0A10C8773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5306-0B34-4EA9-9412-E84264E34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28750"/>
            <a:ext cx="12192000" cy="5334000"/>
          </a:xfrm>
        </p:spPr>
        <p:txBody>
          <a:bodyPr>
            <a:normAutofit/>
          </a:bodyPr>
          <a:lstStyle/>
          <a:p>
            <a:r>
              <a:rPr lang="en-US" sz="4400" dirty="0"/>
              <a:t>pH = - log [H</a:t>
            </a:r>
            <a:r>
              <a:rPr lang="en-US" sz="4400" baseline="30000" dirty="0"/>
              <a:t>+</a:t>
            </a:r>
            <a:r>
              <a:rPr lang="en-US" sz="4400" dirty="0"/>
              <a:t>]</a:t>
            </a:r>
          </a:p>
          <a:p>
            <a:r>
              <a:rPr lang="en-US" sz="4400" dirty="0"/>
              <a:t>[H</a:t>
            </a:r>
            <a:r>
              <a:rPr lang="en-US" sz="4400" baseline="30000" dirty="0"/>
              <a:t>+</a:t>
            </a:r>
            <a:r>
              <a:rPr lang="en-US" sz="4400" dirty="0"/>
              <a:t>] = M = mole/L</a:t>
            </a:r>
          </a:p>
          <a:p>
            <a:r>
              <a:rPr lang="en-US" sz="4400" dirty="0"/>
              <a:t>Example: What is the pH of 0.05 mol H+ in 2.0 L?</a:t>
            </a:r>
          </a:p>
          <a:p>
            <a:pPr lvl="1"/>
            <a:r>
              <a:rPr lang="en-US" sz="4000" dirty="0"/>
              <a:t>M = 0.05 mol / 2.0 L = 0.025 M</a:t>
            </a:r>
          </a:p>
          <a:p>
            <a:pPr lvl="1"/>
            <a:r>
              <a:rPr lang="en-US" sz="4000" dirty="0"/>
              <a:t>pH = - log [0.025] = 1.6 </a:t>
            </a:r>
          </a:p>
        </p:txBody>
      </p:sp>
    </p:spTree>
    <p:extLst>
      <p:ext uri="{BB962C8B-B14F-4D97-AF65-F5344CB8AC3E}">
        <p14:creationId xmlns:p14="http://schemas.microsoft.com/office/powerpoint/2010/main" val="1428555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CD538-0AF3-40CE-984F-5E38DA53D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 Scale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A3D5E-557B-436B-8777-EE6F6C5D5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259" y="1331259"/>
            <a:ext cx="8946541" cy="4195481"/>
          </a:xfrm>
        </p:spPr>
        <p:txBody>
          <a:bodyPr>
            <a:normAutofit/>
          </a:bodyPr>
          <a:lstStyle/>
          <a:p>
            <a:r>
              <a:rPr lang="en-US" sz="4000" dirty="0"/>
              <a:t>Less than 7 – acid</a:t>
            </a:r>
          </a:p>
          <a:p>
            <a:r>
              <a:rPr lang="en-US" sz="4000" dirty="0"/>
              <a:t>More than 7 – base </a:t>
            </a:r>
          </a:p>
          <a:p>
            <a:r>
              <a:rPr lang="en-US" sz="4000" dirty="0"/>
              <a:t>7 – neutral </a:t>
            </a:r>
          </a:p>
          <a:p>
            <a:pPr marL="0" indent="0">
              <a:buNone/>
            </a:pPr>
            <a:endParaRPr lang="en-US" sz="4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44557DE-ADA1-438E-84EA-7CA303EF80A8}"/>
              </a:ext>
            </a:extLst>
          </p:cNvPr>
          <p:cNvSpPr/>
          <p:nvPr/>
        </p:nvSpPr>
        <p:spPr>
          <a:xfrm>
            <a:off x="646111" y="4448175"/>
            <a:ext cx="10669589" cy="723900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42000">
                <a:schemeClr val="accent6"/>
              </a:gs>
              <a:gs pos="74000">
                <a:srgbClr val="0070C0"/>
              </a:gs>
              <a:gs pos="100000">
                <a:schemeClr val="accent4">
                  <a:lumMod val="75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51FC8E-353B-4076-BC33-F69E4FCEE44B}"/>
              </a:ext>
            </a:extLst>
          </p:cNvPr>
          <p:cNvSpPr txBox="1"/>
          <p:nvPr/>
        </p:nvSpPr>
        <p:spPr>
          <a:xfrm>
            <a:off x="5267326" y="3767246"/>
            <a:ext cx="16192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neutral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374F34-533C-4A11-8247-C6473AE99F69}"/>
              </a:ext>
            </a:extLst>
          </p:cNvPr>
          <p:cNvSpPr txBox="1"/>
          <p:nvPr/>
        </p:nvSpPr>
        <p:spPr>
          <a:xfrm>
            <a:off x="1137259" y="3767246"/>
            <a:ext cx="1095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Acid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9F4DFF-D6FF-4A6C-9834-632683C78502}"/>
              </a:ext>
            </a:extLst>
          </p:cNvPr>
          <p:cNvSpPr txBox="1"/>
          <p:nvPr/>
        </p:nvSpPr>
        <p:spPr>
          <a:xfrm>
            <a:off x="9959366" y="3805241"/>
            <a:ext cx="10953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Base</a:t>
            </a:r>
          </a:p>
        </p:txBody>
      </p:sp>
    </p:spTree>
    <p:extLst>
      <p:ext uri="{BB962C8B-B14F-4D97-AF65-F5344CB8AC3E}">
        <p14:creationId xmlns:p14="http://schemas.microsoft.com/office/powerpoint/2010/main" val="2491193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F1806-D938-4FD2-8374-9804D2E7A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Water Autoionizes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D6E7EB-47F2-4888-9BFE-6BA53EF216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90650"/>
            <a:ext cx="12030075" cy="5334000"/>
          </a:xfrm>
        </p:spPr>
        <p:txBody>
          <a:bodyPr>
            <a:normAutofit/>
          </a:bodyPr>
          <a:lstStyle/>
          <a:p>
            <a:r>
              <a:rPr lang="en-US" sz="4000" dirty="0"/>
              <a:t>H</a:t>
            </a:r>
            <a:r>
              <a:rPr lang="en-US" sz="4000" baseline="-25000" dirty="0"/>
              <a:t>2</a:t>
            </a:r>
            <a:r>
              <a:rPr lang="en-US" sz="4000" dirty="0"/>
              <a:t>O </a:t>
            </a:r>
            <a:r>
              <a:rPr lang="en-US" sz="4000" dirty="0">
                <a:sym typeface="Wingdings" panose="05000000000000000000" pitchFamily="2" charset="2"/>
              </a:rPr>
              <a:t> H</a:t>
            </a:r>
            <a:r>
              <a:rPr lang="en-US" sz="4000" baseline="30000" dirty="0">
                <a:sym typeface="Wingdings" panose="05000000000000000000" pitchFamily="2" charset="2"/>
              </a:rPr>
              <a:t>+</a:t>
            </a:r>
            <a:r>
              <a:rPr lang="en-US" sz="4000" dirty="0">
                <a:sym typeface="Wingdings" panose="05000000000000000000" pitchFamily="2" charset="2"/>
              </a:rPr>
              <a:t> + OH</a:t>
            </a:r>
            <a:r>
              <a:rPr lang="en-US" sz="4000" baseline="30000" dirty="0">
                <a:sym typeface="Wingdings" panose="05000000000000000000" pitchFamily="2" charset="2"/>
              </a:rPr>
              <a:t>-</a:t>
            </a:r>
          </a:p>
          <a:p>
            <a:r>
              <a:rPr lang="en-US" sz="4000" dirty="0"/>
              <a:t>Kw for water = 1 x 10</a:t>
            </a:r>
            <a:r>
              <a:rPr lang="en-US" sz="4000" baseline="30000" dirty="0"/>
              <a:t>-14</a:t>
            </a:r>
          </a:p>
          <a:p>
            <a:r>
              <a:rPr lang="en-US" sz="4000" dirty="0"/>
              <a:t>The pH + pOH = 14</a:t>
            </a:r>
          </a:p>
          <a:p>
            <a:r>
              <a:rPr lang="en-US" sz="4000" dirty="0"/>
              <a:t>If the pH = 1.6 what is the pOH?</a:t>
            </a:r>
          </a:p>
          <a:p>
            <a:pPr lvl="1"/>
            <a:r>
              <a:rPr lang="en-US" sz="3600" dirty="0"/>
              <a:t>pH + pOH = 14</a:t>
            </a:r>
          </a:p>
          <a:p>
            <a:pPr lvl="1"/>
            <a:r>
              <a:rPr lang="en-US" sz="3600" dirty="0"/>
              <a:t>1.6 + pOH = 14</a:t>
            </a:r>
          </a:p>
          <a:p>
            <a:pPr lvl="1"/>
            <a:r>
              <a:rPr lang="en-US" sz="3600" dirty="0"/>
              <a:t>pOH = 12.4 </a:t>
            </a:r>
          </a:p>
        </p:txBody>
      </p:sp>
    </p:spTree>
    <p:extLst>
      <p:ext uri="{BB962C8B-B14F-4D97-AF65-F5344CB8AC3E}">
        <p14:creationId xmlns:p14="http://schemas.microsoft.com/office/powerpoint/2010/main" val="3176433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16549</TotalTime>
  <Words>661</Words>
  <Application>Microsoft Office PowerPoint</Application>
  <PresentationFormat>Widescreen</PresentationFormat>
  <Paragraphs>94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Wingdings</vt:lpstr>
      <vt:lpstr>Wingdings 3</vt:lpstr>
      <vt:lpstr>Ion</vt:lpstr>
      <vt:lpstr>Acids and Bases</vt:lpstr>
      <vt:lpstr>Acids and Bases What are they?</vt:lpstr>
      <vt:lpstr>Acids and Bases Another way of looking at it</vt:lpstr>
      <vt:lpstr>Acids and Bases Yet another way of looking at it</vt:lpstr>
      <vt:lpstr>Strong vs. Weak</vt:lpstr>
      <vt:lpstr>pH of Common Substances</vt:lpstr>
      <vt:lpstr>pH</vt:lpstr>
      <vt:lpstr>pH Scale</vt:lpstr>
      <vt:lpstr>Water Autoionizes </vt:lpstr>
      <vt:lpstr>Titrations</vt:lpstr>
      <vt:lpstr>Titrations</vt:lpstr>
      <vt:lpstr>Titrations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Acids and Bases</dc:title>
  <dc:creator>Stephen S. Dotson</dc:creator>
  <cp:lastModifiedBy>Stephen S. Dotson</cp:lastModifiedBy>
  <cp:revision>22</cp:revision>
  <dcterms:created xsi:type="dcterms:W3CDTF">2019-03-11T15:35:49Z</dcterms:created>
  <dcterms:modified xsi:type="dcterms:W3CDTF">2019-04-09T14:14:54Z</dcterms:modified>
</cp:coreProperties>
</file>