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5" r:id="rId8"/>
    <p:sldId id="258" r:id="rId9"/>
    <p:sldId id="267" r:id="rId10"/>
    <p:sldId id="262" r:id="rId11"/>
    <p:sldId id="268" r:id="rId12"/>
    <p:sldId id="271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18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733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733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694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430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516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09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04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8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23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952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7521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6796C-4DD3-4FC3-BBEE-A80AB7847D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Calculations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AC532B-576D-4F3A-8F1C-0BB4C7F335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Stephen Dotson</a:t>
            </a:r>
          </a:p>
        </p:txBody>
      </p:sp>
    </p:spTree>
    <p:extLst>
      <p:ext uri="{BB962C8B-B14F-4D97-AF65-F5344CB8AC3E}">
        <p14:creationId xmlns:p14="http://schemas.microsoft.com/office/powerpoint/2010/main" val="2149237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31888-AEE2-4928-9C22-E2973241F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Molarity (M)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E65DE97-CA4C-4618-8248-91F7FE2B4D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600" dirty="0"/>
                  <a:t>Molarity (M)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𝑠𝑜𝑙𝑢𝑡𝑒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𝑠𝑜𝑙𝑢𝑡𝑖𝑜𝑛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3600" dirty="0"/>
              </a:p>
              <a:p>
                <a:r>
                  <a:rPr lang="en-US" sz="3600" dirty="0"/>
                  <a:t>So if I have 2 moles of salt in 0.5 L of solution</a:t>
                </a:r>
              </a:p>
              <a:p>
                <a:endParaRPr lang="en-US" sz="3600" dirty="0"/>
              </a:p>
              <a:p>
                <a:r>
                  <a:rPr lang="en-US" sz="3600" dirty="0"/>
                  <a:t>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0.5 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en-US" sz="3600" dirty="0"/>
                  <a:t> = 4 M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E65DE97-CA4C-4618-8248-91F7FE2B4D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697" t="-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2239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31888-AEE2-4928-9C22-E2973241F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Molality (m)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E65DE97-CA4C-4618-8248-91F7FE2B4D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600" dirty="0"/>
                  <a:t>Molarity (M)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𝑠𝑜𝑙𝑢𝑡𝑒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𝐾𝑔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𝑠𝑜𝑙𝑢𝑡𝑖𝑜𝑛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3600" dirty="0"/>
              </a:p>
              <a:p>
                <a:r>
                  <a:rPr lang="en-US" sz="3600" dirty="0"/>
                  <a:t>So if I have 2 moles of salt in 0.5 kg of water</a:t>
                </a:r>
              </a:p>
              <a:p>
                <a:endParaRPr lang="en-US" sz="3600" dirty="0"/>
              </a:p>
              <a:p>
                <a:r>
                  <a:rPr lang="en-US" sz="3600" dirty="0"/>
                  <a:t>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0.5 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</m:den>
                    </m:f>
                  </m:oMath>
                </a14:m>
                <a:r>
                  <a:rPr lang="en-US" sz="3600" dirty="0"/>
                  <a:t> = 4 m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E65DE97-CA4C-4618-8248-91F7FE2B4D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697" t="-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2712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31888-AEE2-4928-9C22-E2973241F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Percent Composition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E65DE97-CA4C-4618-8248-91F7FE2B4D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4070" y="1845734"/>
                <a:ext cx="11343860" cy="4369536"/>
              </a:xfrm>
            </p:spPr>
            <p:txBody>
              <a:bodyPr>
                <a:normAutofit/>
              </a:bodyPr>
              <a:lstStyle/>
              <a:p>
                <a:r>
                  <a:rPr lang="en-US" sz="4400" dirty="0"/>
                  <a:t>What is the percent H in H</a:t>
                </a:r>
                <a:r>
                  <a:rPr lang="en-US" sz="4400" baseline="-25000" dirty="0"/>
                  <a:t>2</a:t>
                </a:r>
                <a:r>
                  <a:rPr lang="en-US" sz="4400" dirty="0"/>
                  <a:t>O?</a:t>
                </a:r>
              </a:p>
              <a:p>
                <a:r>
                  <a:rPr lang="en-US" sz="4400" dirty="0"/>
                  <a:t>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𝑃𝑎𝑟𝑡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𝑊h𝑜𝑙𝑒</m:t>
                        </m:r>
                      </m:den>
                    </m:f>
                  </m:oMath>
                </a14:m>
                <a:r>
                  <a:rPr lang="en-US" sz="4400" dirty="0"/>
                  <a:t> x 100</a:t>
                </a:r>
              </a:p>
              <a:p>
                <a:r>
                  <a:rPr lang="en-US" sz="4400" dirty="0"/>
                  <a:t>% composition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sz="4400" b="0" i="1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sz="4400" b="0" i="1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den>
                    </m:f>
                  </m:oMath>
                </a14:m>
                <a:r>
                  <a:rPr lang="en-US" sz="4400" dirty="0"/>
                  <a:t> x 100</a:t>
                </a:r>
              </a:p>
              <a:p>
                <a:r>
                  <a:rPr lang="en-US" sz="4400" dirty="0"/>
                  <a:t>% composition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 1.008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 1.008+15.999</m:t>
                        </m:r>
                      </m:den>
                    </m:f>
                  </m:oMath>
                </a14:m>
                <a:r>
                  <a:rPr lang="en-US" sz="4400" dirty="0"/>
                  <a:t> x 100 = 11.19%</a:t>
                </a:r>
              </a:p>
              <a:p>
                <a:endParaRPr lang="en-US" sz="4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E65DE97-CA4C-4618-8248-91F7FE2B4D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4070" y="1845734"/>
                <a:ext cx="11343860" cy="4369536"/>
              </a:xfrm>
              <a:blipFill>
                <a:blip r:embed="rId2"/>
                <a:stretch>
                  <a:fillRect l="-1882" t="-4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9520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31888-AEE2-4928-9C22-E2973241F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6603"/>
            <a:ext cx="11155680" cy="614545"/>
          </a:xfrm>
        </p:spPr>
        <p:txBody>
          <a:bodyPr>
            <a:normAutofit fontScale="90000"/>
          </a:bodyPr>
          <a:lstStyle/>
          <a:p>
            <a:r>
              <a:rPr lang="en-US" dirty="0"/>
              <a:t>Percent Composition to Empirical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5DE97-CA4C-4618-8248-91F7FE2B4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22782"/>
            <a:ext cx="12192000" cy="46117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Empirical Formula Steps: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Divide each % composition by the molar mass of the element to get molar ratio (36.033% carbon / 12.011 = 3)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Divide all molar ratios by the smallest molar ratio (3-C   6-H  means divide by 3 -</a:t>
            </a:r>
            <a:r>
              <a:rPr lang="en-US" sz="3600" dirty="0">
                <a:sym typeface="Wingdings" panose="05000000000000000000" pitchFamily="2" charset="2"/>
              </a:rPr>
              <a:t></a:t>
            </a:r>
            <a:r>
              <a:rPr lang="en-US" sz="3600" dirty="0"/>
              <a:t>  1-C   2-H)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Write formula with whole numbers (CH</a:t>
            </a:r>
            <a:r>
              <a:rPr lang="en-US" sz="3600" baseline="-25000" dirty="0"/>
              <a:t>2</a:t>
            </a:r>
            <a:r>
              <a:rPr lang="en-US" sz="3600" dirty="0"/>
              <a:t>). Remember you don’t write 1.  </a:t>
            </a:r>
          </a:p>
          <a:p>
            <a:r>
              <a:rPr lang="en-US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01125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31888-AEE2-4928-9C22-E2973241F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6603"/>
            <a:ext cx="11155680" cy="614545"/>
          </a:xfrm>
        </p:spPr>
        <p:txBody>
          <a:bodyPr>
            <a:normAutofit fontScale="90000"/>
          </a:bodyPr>
          <a:lstStyle/>
          <a:p>
            <a:r>
              <a:rPr lang="en-US" dirty="0"/>
              <a:t>Empirical Formula to Molecular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5DE97-CA4C-4618-8248-91F7FE2B4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36035"/>
            <a:ext cx="12192000" cy="45985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Molecular Formula Steps: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4000" dirty="0"/>
              <a:t>Take the molar mass (will be given) for the compound and divide by the molar mass of the empirical formula (you calculate) – should get a whole number (or very close and round)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Multiply the empirical formula by the whole number from step 1  (example Empirical – CH</a:t>
            </a:r>
            <a:r>
              <a:rPr lang="en-US" sz="4000" baseline="-25000" dirty="0"/>
              <a:t>2</a:t>
            </a:r>
            <a:r>
              <a:rPr lang="en-US" sz="4000" dirty="0"/>
              <a:t>, whole number 2, so molecular formula =  2 x CH</a:t>
            </a:r>
            <a:r>
              <a:rPr lang="en-US" sz="4000" baseline="-25000" dirty="0"/>
              <a:t>2</a:t>
            </a:r>
            <a:r>
              <a:rPr lang="en-US" sz="4000" dirty="0"/>
              <a:t> = C</a:t>
            </a:r>
            <a:r>
              <a:rPr lang="en-US" sz="4000" baseline="-25000" dirty="0"/>
              <a:t>2</a:t>
            </a:r>
            <a:r>
              <a:rPr lang="en-US" sz="4000" dirty="0"/>
              <a:t>H</a:t>
            </a:r>
            <a:r>
              <a:rPr lang="en-US" sz="4000" baseline="-25000" dirty="0"/>
              <a:t>4</a:t>
            </a:r>
            <a:r>
              <a:rPr lang="en-US" sz="4000" dirty="0"/>
              <a:t>)</a:t>
            </a:r>
          </a:p>
          <a:p>
            <a:pPr marL="514350" lvl="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50215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361CC-52D8-4DE5-ACB4-21FED4C40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A1277-87B7-451B-9865-3C91E03C8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indent="-914400">
              <a:buFont typeface="+mj-lt"/>
              <a:buAutoNum type="arabicPeriod"/>
            </a:pPr>
            <a:r>
              <a:rPr lang="en-US" sz="4800" dirty="0"/>
              <a:t>Molar mass – amount of grams/mole (on periodic table)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4800" dirty="0"/>
              <a:t>Mole – The Chemist dozen – 6.02 x 10</a:t>
            </a:r>
            <a:r>
              <a:rPr lang="en-US" sz="4800" baseline="30000" dirty="0"/>
              <a:t>23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4800" dirty="0"/>
              <a:t>Molarity (M) = mol/L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4800" dirty="0"/>
              <a:t>Percent Composition – percent of each element in a compound</a:t>
            </a:r>
          </a:p>
        </p:txBody>
      </p:sp>
    </p:spTree>
    <p:extLst>
      <p:ext uri="{BB962C8B-B14F-4D97-AF65-F5344CB8AC3E}">
        <p14:creationId xmlns:p14="http://schemas.microsoft.com/office/powerpoint/2010/main" val="2398000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497D1-98CB-4864-9202-D48AEB19C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Molar Mass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8B1D7-3AC5-4A4A-B09E-CA911CE1E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/>
              <a:t>The mass of carbon-12 (6 proton and 6 neutrons) is 12 grams/mol</a:t>
            </a:r>
          </a:p>
          <a:p>
            <a:pPr lvl="1"/>
            <a:r>
              <a:rPr lang="en-US" sz="3400" dirty="0"/>
              <a:t>This is what we refer to as it’s molar mass</a:t>
            </a:r>
          </a:p>
          <a:p>
            <a:r>
              <a:rPr lang="en-US" sz="3600" dirty="0"/>
              <a:t>Each atom has its own molar mass (mass number)</a:t>
            </a:r>
          </a:p>
          <a:p>
            <a:pPr lvl="1"/>
            <a:r>
              <a:rPr lang="en-US" sz="3400" dirty="0"/>
              <a:t>The mass number of each element is just the grams/1mol of that atom</a:t>
            </a:r>
          </a:p>
          <a:p>
            <a:r>
              <a:rPr lang="en-US" sz="3600" dirty="0"/>
              <a:t>This works with compounds (just add up the elements)</a:t>
            </a:r>
          </a:p>
        </p:txBody>
      </p:sp>
    </p:spTree>
    <p:extLst>
      <p:ext uri="{BB962C8B-B14F-4D97-AF65-F5344CB8AC3E}">
        <p14:creationId xmlns:p14="http://schemas.microsoft.com/office/powerpoint/2010/main" val="3158893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497D1-98CB-4864-9202-D48AEB19C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Molar Mass - Calculation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8B1D7-3AC5-4A4A-B09E-CA911CE1E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is the molar mass of NaCl?</a:t>
            </a:r>
          </a:p>
          <a:p>
            <a:pPr lvl="1"/>
            <a:r>
              <a:rPr lang="en-US" sz="3400" dirty="0"/>
              <a:t>Na – 22.9898 g/mol</a:t>
            </a:r>
          </a:p>
          <a:p>
            <a:pPr lvl="1"/>
            <a:r>
              <a:rPr lang="en-US" sz="3400" dirty="0"/>
              <a:t>Cl – 35.453 g/mol</a:t>
            </a:r>
          </a:p>
          <a:p>
            <a:pPr lvl="1"/>
            <a:r>
              <a:rPr lang="en-US" sz="3400" dirty="0"/>
              <a:t>Just add</a:t>
            </a:r>
          </a:p>
          <a:p>
            <a:pPr marL="201168" lvl="1" indent="0">
              <a:buNone/>
            </a:pPr>
            <a:r>
              <a:rPr lang="en-US" sz="3400" dirty="0"/>
              <a:t>So NaCl – 58.4428 g/mol</a:t>
            </a:r>
          </a:p>
        </p:txBody>
      </p:sp>
    </p:spTree>
    <p:extLst>
      <p:ext uri="{BB962C8B-B14F-4D97-AF65-F5344CB8AC3E}">
        <p14:creationId xmlns:p14="http://schemas.microsoft.com/office/powerpoint/2010/main" val="1225957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497D1-98CB-4864-9202-D48AEB19C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Molar Mass - Calculation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8B1D7-3AC5-4A4A-B09E-CA911CE1E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is the molar mass of H</a:t>
            </a:r>
            <a:r>
              <a:rPr lang="en-US" sz="3600" baseline="-25000" dirty="0"/>
              <a:t>2</a:t>
            </a:r>
            <a:r>
              <a:rPr lang="en-US" sz="3600" dirty="0"/>
              <a:t>O?</a:t>
            </a:r>
          </a:p>
          <a:p>
            <a:pPr lvl="1"/>
            <a:r>
              <a:rPr lang="en-US" sz="3400" dirty="0"/>
              <a:t>H – 1.008 g/mol (x2)</a:t>
            </a:r>
          </a:p>
          <a:p>
            <a:pPr lvl="1"/>
            <a:r>
              <a:rPr lang="en-US" sz="3400" dirty="0"/>
              <a:t>O – 15.999 g/mol</a:t>
            </a:r>
          </a:p>
          <a:p>
            <a:pPr lvl="1"/>
            <a:r>
              <a:rPr lang="en-US" sz="3400" dirty="0"/>
              <a:t>Just add</a:t>
            </a:r>
          </a:p>
          <a:p>
            <a:pPr marL="201168" lvl="1" indent="0">
              <a:buNone/>
            </a:pPr>
            <a:r>
              <a:rPr lang="en-US" sz="3400" dirty="0"/>
              <a:t>So </a:t>
            </a:r>
            <a:r>
              <a:rPr lang="en-US" sz="3200" dirty="0"/>
              <a:t>H</a:t>
            </a:r>
            <a:r>
              <a:rPr lang="en-US" sz="3200" baseline="-25000" dirty="0"/>
              <a:t>2</a:t>
            </a:r>
            <a:r>
              <a:rPr lang="en-US" sz="3200" dirty="0"/>
              <a:t>O</a:t>
            </a:r>
            <a:r>
              <a:rPr lang="en-US" sz="3400" dirty="0"/>
              <a:t> – 18.015 g/mol</a:t>
            </a:r>
          </a:p>
        </p:txBody>
      </p:sp>
    </p:spTree>
    <p:extLst>
      <p:ext uri="{BB962C8B-B14F-4D97-AF65-F5344CB8AC3E}">
        <p14:creationId xmlns:p14="http://schemas.microsoft.com/office/powerpoint/2010/main" val="3218517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497D1-98CB-4864-9202-D48AEB19C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Molar Mass – moles to 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28B1D7-3AC5-4A4A-B09E-CA911CE1E2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10058400" cy="435088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3400" dirty="0"/>
                  <a:t>Molar mass gives us a way to calculate grams in a certain number of moles</a:t>
                </a:r>
              </a:p>
              <a:p>
                <a:r>
                  <a:rPr lang="en-US" sz="3400" dirty="0"/>
                  <a:t>If I need 2.500 moles of water, what mass is that?</a:t>
                </a:r>
              </a:p>
              <a:p>
                <a:r>
                  <a:rPr lang="en-US" sz="3400" dirty="0"/>
                  <a:t>Rule: If you have moles, you will ‘mol-to-ply’ by molar mass</a:t>
                </a:r>
              </a:p>
              <a:p>
                <a:r>
                  <a:rPr lang="en-US" sz="3400" dirty="0"/>
                  <a:t>2.500 mol * 18.015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4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en-US" sz="34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en-US" sz="3400" dirty="0"/>
                  <a:t> = 45.04 g </a:t>
                </a:r>
              </a:p>
              <a:p>
                <a:r>
                  <a:rPr lang="en-US" sz="3400" dirty="0"/>
                  <a:t>Notice that the units cancel out to leave you what you need</a:t>
                </a:r>
              </a:p>
              <a:p>
                <a:endParaRPr lang="en-US" sz="3400" dirty="0"/>
              </a:p>
              <a:p>
                <a:endParaRPr lang="en-US" sz="3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28B1D7-3AC5-4A4A-B09E-CA911CE1E2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10058400" cy="4350880"/>
              </a:xfrm>
              <a:blipFill>
                <a:blip r:embed="rId2"/>
                <a:stretch>
                  <a:fillRect l="-1697" t="-4062" r="-3030" b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1378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497D1-98CB-4864-9202-D48AEB19C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Molar Mass – grams to moles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28B1D7-3AC5-4A4A-B09E-CA911CE1E2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sz="3400" dirty="0"/>
                  <a:t>Molar mass gives us a way to calculate moles from grams</a:t>
                </a:r>
              </a:p>
              <a:p>
                <a:r>
                  <a:rPr lang="en-US" sz="3400" dirty="0"/>
                  <a:t>Remember balances measure grams</a:t>
                </a:r>
              </a:p>
              <a:p>
                <a:r>
                  <a:rPr lang="en-US" sz="3400" dirty="0"/>
                  <a:t>If I have 6.2 grams of carbon, how many moles is that?</a:t>
                </a:r>
              </a:p>
              <a:p>
                <a:r>
                  <a:rPr lang="en-US" sz="3400" dirty="0"/>
                  <a:t>Since I don’t have moles, I will divide</a:t>
                </a:r>
              </a:p>
              <a:p>
                <a:r>
                  <a:rPr lang="en-US" sz="3400" dirty="0"/>
                  <a:t>6.2 g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4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num>
                      <m:den>
                        <m:r>
                          <a:rPr lang="en-US" sz="3400" b="0" i="1" smtClean="0">
                            <a:latin typeface="Cambria Math" panose="02040503050406030204" pitchFamily="18" charset="0"/>
                          </a:rPr>
                          <m:t>12.011 </m:t>
                        </m:r>
                        <m:r>
                          <a:rPr lang="en-US" sz="34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en-US" sz="3400" dirty="0"/>
                  <a:t> = 0.52 mol</a:t>
                </a:r>
              </a:p>
              <a:p>
                <a:r>
                  <a:rPr lang="en-US" sz="3400" dirty="0"/>
                  <a:t>Notice that the units cancel out to leave you what you need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28B1D7-3AC5-4A4A-B09E-CA911CE1E2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55" t="-3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4561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497D1-98CB-4864-9202-D48AEB19C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Mole (mol)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8B1D7-3AC5-4A4A-B09E-CA911CE1E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64" y="1845734"/>
            <a:ext cx="11842812" cy="4395268"/>
          </a:xfrm>
        </p:spPr>
        <p:txBody>
          <a:bodyPr>
            <a:normAutofit/>
          </a:bodyPr>
          <a:lstStyle/>
          <a:p>
            <a:r>
              <a:rPr lang="en-US" sz="3200" dirty="0"/>
              <a:t>The mass of carbon-12 (6 proton and 6 neutrons) is 12 grams/mol</a:t>
            </a:r>
          </a:p>
          <a:p>
            <a:r>
              <a:rPr lang="en-US" sz="3200" dirty="0"/>
              <a:t>What is a mol?</a:t>
            </a:r>
          </a:p>
          <a:p>
            <a:pPr lvl="1"/>
            <a:r>
              <a:rPr lang="en-US" sz="2800" dirty="0"/>
              <a:t>It is the chemists way of counting large numbers of particles/atoms</a:t>
            </a:r>
          </a:p>
          <a:p>
            <a:pPr lvl="1"/>
            <a:r>
              <a:rPr lang="en-US" sz="2800" dirty="0"/>
              <a:t>1 mol of anything is equal to 6.02 x 10</a:t>
            </a:r>
            <a:r>
              <a:rPr lang="en-US" sz="2800" baseline="30000" dirty="0"/>
              <a:t>23</a:t>
            </a:r>
            <a:r>
              <a:rPr lang="en-US" sz="2800" dirty="0"/>
              <a:t> (called Avogadro’s number)</a:t>
            </a:r>
          </a:p>
          <a:p>
            <a:pPr lvl="1"/>
            <a:r>
              <a:rPr lang="en-US" sz="2800" dirty="0"/>
              <a:t>1 mol of candies would be 6.02 x 10</a:t>
            </a:r>
            <a:r>
              <a:rPr lang="en-US" sz="2800" baseline="30000" dirty="0"/>
              <a:t>23</a:t>
            </a:r>
            <a:r>
              <a:rPr lang="en-US" sz="2800" dirty="0"/>
              <a:t> candies</a:t>
            </a:r>
          </a:p>
          <a:p>
            <a:r>
              <a:rPr lang="en-US" sz="3200" dirty="0"/>
              <a:t>So back to carbon-12</a:t>
            </a:r>
          </a:p>
          <a:p>
            <a:pPr lvl="1"/>
            <a:r>
              <a:rPr lang="en-US" sz="2800" dirty="0"/>
              <a:t>1 mol of  carbon atoms (6.02 x 10</a:t>
            </a:r>
            <a:r>
              <a:rPr lang="en-US" sz="2800" baseline="30000" dirty="0"/>
              <a:t>23</a:t>
            </a:r>
            <a:r>
              <a:rPr lang="en-US" sz="2800" dirty="0"/>
              <a:t> ) has a mass of 12 grams: 12g/mol</a:t>
            </a:r>
          </a:p>
          <a:p>
            <a:pPr lvl="1"/>
            <a:r>
              <a:rPr lang="en-US" sz="2800" dirty="0"/>
              <a:t>That’s way easier to write than: 12 grams/ 6.02 x 10</a:t>
            </a:r>
            <a:r>
              <a:rPr lang="en-US" sz="2800" baseline="30000" dirty="0"/>
              <a:t>23</a:t>
            </a:r>
            <a:r>
              <a:rPr lang="en-US" sz="2800" dirty="0"/>
              <a:t> atoms</a:t>
            </a:r>
          </a:p>
        </p:txBody>
      </p:sp>
    </p:spTree>
    <p:extLst>
      <p:ext uri="{BB962C8B-B14F-4D97-AF65-F5344CB8AC3E}">
        <p14:creationId xmlns:p14="http://schemas.microsoft.com/office/powerpoint/2010/main" val="1623042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497D1-98CB-4864-9202-D48AEB19C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Mole (mol)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28B1D7-3AC5-4A4A-B09E-CA911CE1E2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3064" y="1845734"/>
                <a:ext cx="11842812" cy="4395268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/>
                  <a:t>The mole gives us a count of exactly how many atoms/molecules are present.  </a:t>
                </a:r>
              </a:p>
              <a:p>
                <a:r>
                  <a:rPr lang="en-US" sz="3200" dirty="0"/>
                  <a:t>How many atoms of carbon are present in 6.00 grams of sample?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3200" dirty="0"/>
                  <a:t>Grams </a:t>
                </a:r>
                <a:r>
                  <a:rPr lang="en-US" sz="3200" dirty="0">
                    <a:sym typeface="Wingdings" panose="05000000000000000000" pitchFamily="2" charset="2"/>
                  </a:rPr>
                  <a:t> mol 		6.00g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𝑚𝑜𝑙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12.011 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𝑔</m:t>
                        </m:r>
                      </m:den>
                    </m:f>
                  </m:oMath>
                </a14:m>
                <a:r>
                  <a:rPr lang="en-US" sz="2800" dirty="0"/>
                  <a:t> = 0.500 mol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Mol </a:t>
                </a:r>
                <a:r>
                  <a:rPr lang="en-US" sz="2800" dirty="0">
                    <a:sym typeface="Wingdings" panose="05000000000000000000" pitchFamily="2" charset="2"/>
                  </a:rPr>
                  <a:t> atoms/molecules	0.500 mol * 6.02 x 10</a:t>
                </a:r>
                <a:r>
                  <a:rPr lang="en-US" sz="2800" baseline="30000" dirty="0">
                    <a:sym typeface="Wingdings" panose="05000000000000000000" pitchFamily="2" charset="2"/>
                  </a:rPr>
                  <a:t>23</a:t>
                </a:r>
                <a:r>
                  <a:rPr lang="en-US" sz="2800" dirty="0"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𝑎𝑡𝑜𝑚𝑠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en-US" sz="2800" dirty="0">
                    <a:sym typeface="Wingdings" panose="05000000000000000000" pitchFamily="2" charset="2"/>
                  </a:rPr>
                  <a:t>= 3.01 x 10</a:t>
                </a:r>
                <a:r>
                  <a:rPr lang="en-US" sz="2800" baseline="30000" dirty="0">
                    <a:sym typeface="Wingdings" panose="05000000000000000000" pitchFamily="2" charset="2"/>
                  </a:rPr>
                  <a:t>23</a:t>
                </a:r>
                <a:r>
                  <a:rPr lang="en-US" sz="2800" dirty="0">
                    <a:sym typeface="Wingdings" panose="05000000000000000000" pitchFamily="2" charset="2"/>
                  </a:rPr>
                  <a:t> atoms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28B1D7-3AC5-4A4A-B09E-CA911CE1E2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3064" y="1845734"/>
                <a:ext cx="11842812" cy="4395268"/>
              </a:xfrm>
              <a:blipFill>
                <a:blip r:embed="rId2"/>
                <a:stretch>
                  <a:fillRect l="-2162" t="-2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43343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684</Words>
  <Application>Microsoft Office PowerPoint</Application>
  <PresentationFormat>Widescreen</PresentationFormat>
  <Paragraphs>77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Cambria Math</vt:lpstr>
      <vt:lpstr>Retrospect</vt:lpstr>
      <vt:lpstr>Calculations</vt:lpstr>
      <vt:lpstr>Calculations</vt:lpstr>
      <vt:lpstr>Molar Mass</vt:lpstr>
      <vt:lpstr>Molar Mass - Calculation</vt:lpstr>
      <vt:lpstr>Molar Mass - Calculation</vt:lpstr>
      <vt:lpstr>Molar Mass – moles to grams</vt:lpstr>
      <vt:lpstr>Molar Mass – grams to moles</vt:lpstr>
      <vt:lpstr>Mole (mol)</vt:lpstr>
      <vt:lpstr>Mole (mol)</vt:lpstr>
      <vt:lpstr>Molarity (M)</vt:lpstr>
      <vt:lpstr>Molality (m)</vt:lpstr>
      <vt:lpstr>Percent Composition</vt:lpstr>
      <vt:lpstr>Percent Composition to Empirical Formula</vt:lpstr>
      <vt:lpstr>Empirical Formula to Molecular Formula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Calculations and Stoichiometry</dc:title>
  <dc:creator>Stephen S. Dotson</dc:creator>
  <cp:lastModifiedBy>Stephen Dotson</cp:lastModifiedBy>
  <cp:revision>10</cp:revision>
  <dcterms:created xsi:type="dcterms:W3CDTF">2019-04-04T20:51:50Z</dcterms:created>
  <dcterms:modified xsi:type="dcterms:W3CDTF">2019-06-23T10:19:12Z</dcterms:modified>
</cp:coreProperties>
</file>