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4/3/2019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B05CA-9413-446D-934C-EC2001CDFE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Light from Chemistry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07F3A4-39BA-4203-AF6C-4EA4898F06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299668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E5EAE-4957-4ABF-8499-CD5950DF5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5030" y="312373"/>
            <a:ext cx="7958331" cy="1077229"/>
          </a:xfrm>
        </p:spPr>
        <p:txBody>
          <a:bodyPr/>
          <a:lstStyle/>
          <a:p>
            <a:r>
              <a:rPr lang="en-US" dirty="0"/>
              <a:t>Remember those Bohr Models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90A0419-9036-41FA-88B5-3F006C2DBA30}"/>
              </a:ext>
            </a:extLst>
          </p:cNvPr>
          <p:cNvSpPr txBox="1">
            <a:spLocks/>
          </p:cNvSpPr>
          <p:nvPr/>
        </p:nvSpPr>
        <p:spPr>
          <a:xfrm>
            <a:off x="1028700" y="1470818"/>
            <a:ext cx="4655356" cy="4254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344488" indent="-344488" algn="l" defTabSz="914400" rtl="0" eaLnBrk="1" latinLnBrk="0" hangingPunct="1">
              <a:lnSpc>
                <a:spcPct val="120000"/>
              </a:lnSpc>
              <a:spcBef>
                <a:spcPts val="10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953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588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709738" indent="-33813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173288" indent="-34448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642616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3108960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575304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4041648" indent="-338328" algn="l" defTabSz="914400" rtl="0" eaLnBrk="1" latinLnBrk="0" hangingPunct="1">
              <a:lnSpc>
                <a:spcPct val="120000"/>
              </a:lnSpc>
              <a:spcBef>
                <a:spcPts val="500"/>
              </a:spcBef>
              <a:spcAft>
                <a:spcPts val="600"/>
              </a:spcAft>
              <a:buClr>
                <a:schemeClr val="accent6"/>
              </a:buClr>
              <a:buSzPct val="90000"/>
              <a:buFont typeface="Wingdings" panose="05000000000000000000" pitchFamily="2" charset="2"/>
              <a:buChar char="§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Draw the nucleus</a:t>
            </a:r>
          </a:p>
          <a:p>
            <a:r>
              <a:rPr lang="en-US" sz="2800" dirty="0"/>
              <a:t>Tell the number of protons and neutrons</a:t>
            </a:r>
          </a:p>
          <a:p>
            <a:r>
              <a:rPr lang="en-US" sz="2800" dirty="0"/>
              <a:t>Draw rings (only as many as you need)</a:t>
            </a:r>
          </a:p>
          <a:p>
            <a:pPr lvl="1"/>
            <a:r>
              <a:rPr lang="en-US" sz="2400" dirty="0"/>
              <a:t>First ring – 2 electrons</a:t>
            </a:r>
          </a:p>
          <a:p>
            <a:pPr lvl="1"/>
            <a:r>
              <a:rPr lang="en-US" sz="2400" dirty="0"/>
              <a:t>Second ring – 8 electrons</a:t>
            </a:r>
          </a:p>
          <a:p>
            <a:pPr lvl="1"/>
            <a:r>
              <a:rPr lang="en-US" sz="2400" dirty="0"/>
              <a:t>Third ring – 18 electrons</a:t>
            </a:r>
          </a:p>
          <a:p>
            <a:endParaRPr lang="en-US" sz="28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9C584D-6401-4C0C-8CCC-C21011FE6E77}"/>
              </a:ext>
            </a:extLst>
          </p:cNvPr>
          <p:cNvSpPr txBox="1">
            <a:spLocks/>
          </p:cNvSpPr>
          <p:nvPr/>
        </p:nvSpPr>
        <p:spPr>
          <a:xfrm>
            <a:off x="5857875" y="2355850"/>
            <a:ext cx="5067300" cy="4254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Carbon – 12 (total mass)</a:t>
            </a:r>
            <a:endParaRPr lang="en-US" sz="2400" dirty="0"/>
          </a:p>
          <a:p>
            <a:endParaRPr lang="en-US" sz="28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0F31092-8D95-4407-9C28-D54A10EACFF5}"/>
              </a:ext>
            </a:extLst>
          </p:cNvPr>
          <p:cNvSpPr/>
          <p:nvPr/>
        </p:nvSpPr>
        <p:spPr>
          <a:xfrm>
            <a:off x="8561736" y="4333874"/>
            <a:ext cx="106074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F4E872-A45B-44F6-8371-66C88EF46F91}"/>
              </a:ext>
            </a:extLst>
          </p:cNvPr>
          <p:cNvSpPr txBox="1"/>
          <p:nvPr/>
        </p:nvSpPr>
        <p:spPr>
          <a:xfrm>
            <a:off x="9806124" y="3598068"/>
            <a:ext cx="151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protons</a:t>
            </a:r>
          </a:p>
          <a:p>
            <a:r>
              <a:rPr lang="en-US" dirty="0"/>
              <a:t>6 neutrons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089DDB-D2C9-484A-B370-3D3B285052F5}"/>
              </a:ext>
            </a:extLst>
          </p:cNvPr>
          <p:cNvSpPr/>
          <p:nvPr/>
        </p:nvSpPr>
        <p:spPr>
          <a:xfrm>
            <a:off x="8067735" y="3835399"/>
            <a:ext cx="1066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3B9BEE5-4E8D-4342-BE55-ACAB036B7028}"/>
              </a:ext>
            </a:extLst>
          </p:cNvPr>
          <p:cNvSpPr/>
          <p:nvPr/>
        </p:nvSpPr>
        <p:spPr>
          <a:xfrm>
            <a:off x="7974915" y="410051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EB65345-6066-47C8-9431-F581E9A1E737}"/>
              </a:ext>
            </a:extLst>
          </p:cNvPr>
          <p:cNvSpPr/>
          <p:nvPr/>
        </p:nvSpPr>
        <p:spPr>
          <a:xfrm>
            <a:off x="9027331" y="4368799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040C290-9B0E-480C-92CB-E7623CF55DC4}"/>
              </a:ext>
            </a:extLst>
          </p:cNvPr>
          <p:cNvSpPr/>
          <p:nvPr/>
        </p:nvSpPr>
        <p:spPr>
          <a:xfrm>
            <a:off x="7601070" y="3321048"/>
            <a:ext cx="2000130" cy="2025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A79AD6A-5C95-4C29-9036-6A2B88FF0FB2}"/>
              </a:ext>
            </a:extLst>
          </p:cNvPr>
          <p:cNvSpPr/>
          <p:nvPr/>
        </p:nvSpPr>
        <p:spPr>
          <a:xfrm>
            <a:off x="7967722" y="3388518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096BBA9-DAD4-4C7D-988B-85BAEE8EB5D9}"/>
              </a:ext>
            </a:extLst>
          </p:cNvPr>
          <p:cNvSpPr/>
          <p:nvPr/>
        </p:nvSpPr>
        <p:spPr>
          <a:xfrm>
            <a:off x="9134535" y="341828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17FBDA1-F43E-488C-9496-D3D28550CD35}"/>
              </a:ext>
            </a:extLst>
          </p:cNvPr>
          <p:cNvSpPr/>
          <p:nvPr/>
        </p:nvSpPr>
        <p:spPr>
          <a:xfrm>
            <a:off x="7803368" y="496887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4FB7B01-1BE6-4DFE-8DF2-9DE6F720D2B3}"/>
              </a:ext>
            </a:extLst>
          </p:cNvPr>
          <p:cNvSpPr/>
          <p:nvPr/>
        </p:nvSpPr>
        <p:spPr>
          <a:xfrm>
            <a:off x="9227356" y="497522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247A104-87BE-4D2F-AB03-69BB59D7DB24}"/>
              </a:ext>
            </a:extLst>
          </p:cNvPr>
          <p:cNvSpPr txBox="1"/>
          <p:nvPr/>
        </p:nvSpPr>
        <p:spPr>
          <a:xfrm>
            <a:off x="5236438" y="5665567"/>
            <a:ext cx="6095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 there is still room for 2 more electrons in the second ring but I used all I had </a:t>
            </a:r>
          </a:p>
        </p:txBody>
      </p:sp>
    </p:spTree>
    <p:extLst>
      <p:ext uri="{BB962C8B-B14F-4D97-AF65-F5344CB8AC3E}">
        <p14:creationId xmlns:p14="http://schemas.microsoft.com/office/powerpoint/2010/main" val="556710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0D6ED-CB2D-4BB8-8975-ACC608E0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Atoms Absorb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56FFE-FFDA-4E08-9E94-582AC274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269" y="1622734"/>
            <a:ext cx="4548085" cy="4425330"/>
          </a:xfrm>
        </p:spPr>
        <p:txBody>
          <a:bodyPr>
            <a:normAutofit/>
          </a:bodyPr>
          <a:lstStyle/>
          <a:p>
            <a:r>
              <a:rPr lang="en-US" sz="3600" dirty="0"/>
              <a:t>When an atom gets hit by energy the electrons absorb it and go up</a:t>
            </a:r>
          </a:p>
          <a:p>
            <a:r>
              <a:rPr lang="en-US" sz="3600" dirty="0"/>
              <a:t>From a low energy to high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6BA9CB2-967E-4C57-A349-4E21F6FDED15}"/>
              </a:ext>
            </a:extLst>
          </p:cNvPr>
          <p:cNvSpPr/>
          <p:nvPr/>
        </p:nvSpPr>
        <p:spPr>
          <a:xfrm>
            <a:off x="8561736" y="4333874"/>
            <a:ext cx="106074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A55642-7484-4DF7-A7B8-5AC38ADA5D39}"/>
              </a:ext>
            </a:extLst>
          </p:cNvPr>
          <p:cNvSpPr txBox="1"/>
          <p:nvPr/>
        </p:nvSpPr>
        <p:spPr>
          <a:xfrm>
            <a:off x="9806124" y="3598068"/>
            <a:ext cx="151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protons</a:t>
            </a:r>
          </a:p>
          <a:p>
            <a:r>
              <a:rPr lang="en-US" dirty="0"/>
              <a:t>6 neutrons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497D58-F4B3-4A0B-8ED0-80251A223793}"/>
              </a:ext>
            </a:extLst>
          </p:cNvPr>
          <p:cNvSpPr/>
          <p:nvPr/>
        </p:nvSpPr>
        <p:spPr>
          <a:xfrm>
            <a:off x="8067735" y="3835399"/>
            <a:ext cx="1066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4D4A0C-76AB-424D-A13F-8A1D28314833}"/>
              </a:ext>
            </a:extLst>
          </p:cNvPr>
          <p:cNvSpPr/>
          <p:nvPr/>
        </p:nvSpPr>
        <p:spPr>
          <a:xfrm>
            <a:off x="9027331" y="4368799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5A85A78-9FDF-4F08-9764-2888F81DCEB0}"/>
              </a:ext>
            </a:extLst>
          </p:cNvPr>
          <p:cNvSpPr/>
          <p:nvPr/>
        </p:nvSpPr>
        <p:spPr>
          <a:xfrm>
            <a:off x="7601070" y="3321048"/>
            <a:ext cx="2000130" cy="2025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4C0E20F-7F51-4794-AEE4-A7642D591363}"/>
              </a:ext>
            </a:extLst>
          </p:cNvPr>
          <p:cNvSpPr/>
          <p:nvPr/>
        </p:nvSpPr>
        <p:spPr>
          <a:xfrm>
            <a:off x="7967722" y="3388518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447A76-6880-42D9-A6FF-FA213D88055D}"/>
              </a:ext>
            </a:extLst>
          </p:cNvPr>
          <p:cNvSpPr/>
          <p:nvPr/>
        </p:nvSpPr>
        <p:spPr>
          <a:xfrm>
            <a:off x="9134535" y="341828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61A802C-88AB-457A-8547-0CC47CE4D555}"/>
              </a:ext>
            </a:extLst>
          </p:cNvPr>
          <p:cNvSpPr/>
          <p:nvPr/>
        </p:nvSpPr>
        <p:spPr>
          <a:xfrm>
            <a:off x="7803368" y="496887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7C174EA-F7C3-4AB9-8D87-732ECF73FB1A}"/>
              </a:ext>
            </a:extLst>
          </p:cNvPr>
          <p:cNvSpPr/>
          <p:nvPr/>
        </p:nvSpPr>
        <p:spPr>
          <a:xfrm>
            <a:off x="9227356" y="497522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B4412B-B690-4C25-AA0F-8C2D01382612}"/>
              </a:ext>
            </a:extLst>
          </p:cNvPr>
          <p:cNvSpPr/>
          <p:nvPr/>
        </p:nvSpPr>
        <p:spPr>
          <a:xfrm>
            <a:off x="6975837" y="2716567"/>
            <a:ext cx="3277872" cy="32346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1A7F126-3EA2-476C-AEAA-98DD6E337B41}"/>
              </a:ext>
            </a:extLst>
          </p:cNvPr>
          <p:cNvSpPr/>
          <p:nvPr/>
        </p:nvSpPr>
        <p:spPr>
          <a:xfrm>
            <a:off x="8361711" y="2627372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F6F667-AAD3-461C-A2A2-4151ABEB162D}"/>
              </a:ext>
            </a:extLst>
          </p:cNvPr>
          <p:cNvCxnSpPr>
            <a:cxnSpLocks/>
            <a:endCxn id="7" idx="3"/>
          </p:cNvCxnSpPr>
          <p:nvPr/>
        </p:nvCxnSpPr>
        <p:spPr>
          <a:xfrm flipV="1">
            <a:off x="8102585" y="2806234"/>
            <a:ext cx="288419" cy="1268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335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0D6ED-CB2D-4BB8-8975-ACC608E00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They want to go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56FFE-FFDA-4E08-9E94-582AC2749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269" y="1622734"/>
            <a:ext cx="4548085" cy="4425330"/>
          </a:xfrm>
        </p:spPr>
        <p:txBody>
          <a:bodyPr>
            <a:normAutofit fontScale="92500"/>
          </a:bodyPr>
          <a:lstStyle/>
          <a:p>
            <a:r>
              <a:rPr lang="en-US" sz="3600" dirty="0"/>
              <a:t>They want to go back to the lower energy</a:t>
            </a:r>
          </a:p>
          <a:p>
            <a:r>
              <a:rPr lang="en-US" sz="3600" dirty="0"/>
              <a:t>When they do, they release the energy they absorbed as light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6BA9CB2-967E-4C57-A349-4E21F6FDED15}"/>
              </a:ext>
            </a:extLst>
          </p:cNvPr>
          <p:cNvSpPr/>
          <p:nvPr/>
        </p:nvSpPr>
        <p:spPr>
          <a:xfrm>
            <a:off x="8561736" y="4333874"/>
            <a:ext cx="106074" cy="111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A55642-7484-4DF7-A7B8-5AC38ADA5D39}"/>
              </a:ext>
            </a:extLst>
          </p:cNvPr>
          <p:cNvSpPr txBox="1"/>
          <p:nvPr/>
        </p:nvSpPr>
        <p:spPr>
          <a:xfrm>
            <a:off x="9806124" y="3598068"/>
            <a:ext cx="15144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protons</a:t>
            </a:r>
          </a:p>
          <a:p>
            <a:r>
              <a:rPr lang="en-US" dirty="0"/>
              <a:t>6 neutrons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9497D58-F4B3-4A0B-8ED0-80251A223793}"/>
              </a:ext>
            </a:extLst>
          </p:cNvPr>
          <p:cNvSpPr/>
          <p:nvPr/>
        </p:nvSpPr>
        <p:spPr>
          <a:xfrm>
            <a:off x="8067735" y="3835399"/>
            <a:ext cx="1066800" cy="1066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F4D4A0C-76AB-424D-A13F-8A1D28314833}"/>
              </a:ext>
            </a:extLst>
          </p:cNvPr>
          <p:cNvSpPr/>
          <p:nvPr/>
        </p:nvSpPr>
        <p:spPr>
          <a:xfrm>
            <a:off x="9027331" y="4368799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5A85A78-9FDF-4F08-9764-2888F81DCEB0}"/>
              </a:ext>
            </a:extLst>
          </p:cNvPr>
          <p:cNvSpPr/>
          <p:nvPr/>
        </p:nvSpPr>
        <p:spPr>
          <a:xfrm>
            <a:off x="7601070" y="3321048"/>
            <a:ext cx="2000130" cy="20256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4C0E20F-7F51-4794-AEE4-A7642D591363}"/>
              </a:ext>
            </a:extLst>
          </p:cNvPr>
          <p:cNvSpPr/>
          <p:nvPr/>
        </p:nvSpPr>
        <p:spPr>
          <a:xfrm>
            <a:off x="7967722" y="3388518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E447A76-6880-42D9-A6FF-FA213D88055D}"/>
              </a:ext>
            </a:extLst>
          </p:cNvPr>
          <p:cNvSpPr/>
          <p:nvPr/>
        </p:nvSpPr>
        <p:spPr>
          <a:xfrm>
            <a:off x="9134535" y="341828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61A802C-88AB-457A-8547-0CC47CE4D555}"/>
              </a:ext>
            </a:extLst>
          </p:cNvPr>
          <p:cNvSpPr/>
          <p:nvPr/>
        </p:nvSpPr>
        <p:spPr>
          <a:xfrm>
            <a:off x="7803368" y="4968871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7C174EA-F7C3-4AB9-8D87-732ECF73FB1A}"/>
              </a:ext>
            </a:extLst>
          </p:cNvPr>
          <p:cNvSpPr/>
          <p:nvPr/>
        </p:nvSpPr>
        <p:spPr>
          <a:xfrm>
            <a:off x="9227356" y="4975223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B4412B-B690-4C25-AA0F-8C2D01382612}"/>
              </a:ext>
            </a:extLst>
          </p:cNvPr>
          <p:cNvSpPr/>
          <p:nvPr/>
        </p:nvSpPr>
        <p:spPr>
          <a:xfrm>
            <a:off x="6975837" y="2716567"/>
            <a:ext cx="3277872" cy="32346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1A7F126-3EA2-476C-AEAA-98DD6E337B41}"/>
              </a:ext>
            </a:extLst>
          </p:cNvPr>
          <p:cNvSpPr/>
          <p:nvPr/>
        </p:nvSpPr>
        <p:spPr>
          <a:xfrm>
            <a:off x="8019040" y="4019409"/>
            <a:ext cx="200025" cy="20955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F6F667-AAD3-461C-A2A2-4151ABEB162D}"/>
              </a:ext>
            </a:extLst>
          </p:cNvPr>
          <p:cNvCxnSpPr>
            <a:cxnSpLocks/>
            <a:endCxn id="6" idx="1"/>
          </p:cNvCxnSpPr>
          <p:nvPr/>
        </p:nvCxnSpPr>
        <p:spPr>
          <a:xfrm flipH="1">
            <a:off x="8223964" y="2805589"/>
            <a:ext cx="190340" cy="1186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1DEEFAB-9FA7-427B-AEFC-F13E7282826A}"/>
              </a:ext>
            </a:extLst>
          </p:cNvPr>
          <p:cNvSpPr/>
          <p:nvPr/>
        </p:nvSpPr>
        <p:spPr>
          <a:xfrm>
            <a:off x="6320901" y="2723576"/>
            <a:ext cx="1981598" cy="605550"/>
          </a:xfrm>
          <a:custGeom>
            <a:avLst/>
            <a:gdLst>
              <a:gd name="connsiteX0" fmla="*/ 1970843 w 1981598"/>
              <a:gd name="connsiteY0" fmla="*/ 356975 h 605550"/>
              <a:gd name="connsiteX1" fmla="*/ 1917577 w 1981598"/>
              <a:gd name="connsiteY1" fmla="*/ 330342 h 605550"/>
              <a:gd name="connsiteX2" fmla="*/ 1145219 w 1981598"/>
              <a:gd name="connsiteY2" fmla="*/ 1869 h 605550"/>
              <a:gd name="connsiteX3" fmla="*/ 692458 w 1981598"/>
              <a:gd name="connsiteY3" fmla="*/ 499018 h 605550"/>
              <a:gd name="connsiteX4" fmla="*/ 319596 w 1981598"/>
              <a:gd name="connsiteY4" fmla="*/ 277076 h 605550"/>
              <a:gd name="connsiteX5" fmla="*/ 0 w 1981598"/>
              <a:gd name="connsiteY5" fmla="*/ 605550 h 60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81598" h="605550">
                <a:moveTo>
                  <a:pt x="1970843" y="356975"/>
                </a:moveTo>
                <a:cubicBezTo>
                  <a:pt x="2013012" y="373250"/>
                  <a:pt x="1917577" y="330342"/>
                  <a:pt x="1917577" y="330342"/>
                </a:cubicBezTo>
                <a:cubicBezTo>
                  <a:pt x="1779973" y="271158"/>
                  <a:pt x="1349406" y="-26244"/>
                  <a:pt x="1145219" y="1869"/>
                </a:cubicBezTo>
                <a:cubicBezTo>
                  <a:pt x="941032" y="29982"/>
                  <a:pt x="830062" y="453150"/>
                  <a:pt x="692458" y="499018"/>
                </a:cubicBezTo>
                <a:cubicBezTo>
                  <a:pt x="554854" y="544886"/>
                  <a:pt x="435006" y="259321"/>
                  <a:pt x="319596" y="277076"/>
                </a:cubicBezTo>
                <a:cubicBezTo>
                  <a:pt x="204186" y="294831"/>
                  <a:pt x="102093" y="450190"/>
                  <a:pt x="0" y="60555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xplosion: 8 Points 20">
            <a:extLst>
              <a:ext uri="{FF2B5EF4-FFF2-40B4-BE49-F238E27FC236}">
                <a16:creationId xmlns:a16="http://schemas.microsoft.com/office/drawing/2014/main" id="{28B9315A-C75A-457D-A11C-40C02525ABF3}"/>
              </a:ext>
            </a:extLst>
          </p:cNvPr>
          <p:cNvSpPr/>
          <p:nvPr/>
        </p:nvSpPr>
        <p:spPr>
          <a:xfrm>
            <a:off x="6685432" y="2402627"/>
            <a:ext cx="605275" cy="60555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56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4A553-C1B6-436B-B9A6-E1876235C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the Light Tells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AF765-6538-40B4-B614-73D9F04E9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850" y="2052116"/>
            <a:ext cx="9484289" cy="3167584"/>
          </a:xfrm>
        </p:spPr>
        <p:txBody>
          <a:bodyPr>
            <a:normAutofit/>
          </a:bodyPr>
          <a:lstStyle/>
          <a:p>
            <a:r>
              <a:rPr lang="en-US" sz="3600" dirty="0"/>
              <a:t>The frequencies absorbed or emitted can help identify an element present</a:t>
            </a:r>
          </a:p>
          <a:p>
            <a:r>
              <a:rPr lang="en-US" sz="3600" dirty="0"/>
              <a:t>This is how we learn about stars, etc. that we can’t observe directly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755E07-A41A-4277-876C-1B737B7E1DF1}"/>
              </a:ext>
            </a:extLst>
          </p:cNvPr>
          <p:cNvSpPr/>
          <p:nvPr/>
        </p:nvSpPr>
        <p:spPr>
          <a:xfrm>
            <a:off x="4704855" y="5805996"/>
            <a:ext cx="6036816" cy="7013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3F8E53-D2A8-4360-811D-2E21BC8D1536}"/>
              </a:ext>
            </a:extLst>
          </p:cNvPr>
          <p:cNvCxnSpPr/>
          <p:nvPr/>
        </p:nvCxnSpPr>
        <p:spPr>
          <a:xfrm>
            <a:off x="9758779" y="5805996"/>
            <a:ext cx="0" cy="7013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8BE09DE-95E0-48CF-90F5-D157035B6776}"/>
              </a:ext>
            </a:extLst>
          </p:cNvPr>
          <p:cNvCxnSpPr/>
          <p:nvPr/>
        </p:nvCxnSpPr>
        <p:spPr>
          <a:xfrm>
            <a:off x="6825079" y="5805996"/>
            <a:ext cx="0" cy="701336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939D042-A0B1-428B-AA7E-F2EB0754802E}"/>
              </a:ext>
            </a:extLst>
          </p:cNvPr>
          <p:cNvCxnSpPr/>
          <p:nvPr/>
        </p:nvCxnSpPr>
        <p:spPr>
          <a:xfrm>
            <a:off x="5815429" y="5805996"/>
            <a:ext cx="0" cy="701336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3987E62-D0D6-4EFB-B5F4-A06BBF745A2F}"/>
              </a:ext>
            </a:extLst>
          </p:cNvPr>
          <p:cNvSpPr txBox="1"/>
          <p:nvPr/>
        </p:nvSpPr>
        <p:spPr>
          <a:xfrm>
            <a:off x="7048500" y="5429250"/>
            <a:ext cx="1762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Frequency</a:t>
            </a:r>
          </a:p>
        </p:txBody>
      </p:sp>
    </p:spTree>
    <p:extLst>
      <p:ext uri="{BB962C8B-B14F-4D97-AF65-F5344CB8AC3E}">
        <p14:creationId xmlns:p14="http://schemas.microsoft.com/office/powerpoint/2010/main" val="30399773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8</TotalTime>
  <Words>165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MS Shell Dlg 2</vt:lpstr>
      <vt:lpstr>Wingdings</vt:lpstr>
      <vt:lpstr>Wingdings 3</vt:lpstr>
      <vt:lpstr>Madison</vt:lpstr>
      <vt:lpstr>Light from Chemistry</vt:lpstr>
      <vt:lpstr>Remember those Bohr Models</vt:lpstr>
      <vt:lpstr>When Atoms Absorb Energy</vt:lpstr>
      <vt:lpstr>They want to go home</vt:lpstr>
      <vt:lpstr>What the Light Tells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 from Chemistry</dc:title>
  <dc:creator>Stephen S. Dotson</dc:creator>
  <cp:lastModifiedBy>Stephen S. Dotson</cp:lastModifiedBy>
  <cp:revision>1</cp:revision>
  <dcterms:created xsi:type="dcterms:W3CDTF">2019-04-03T21:15:41Z</dcterms:created>
  <dcterms:modified xsi:type="dcterms:W3CDTF">2019-04-03T21:24:10Z</dcterms:modified>
</cp:coreProperties>
</file>