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777B8-EF70-40DC-B70E-17E51CA1B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Balancing Equations and Reaction Types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DA8FC-41F8-4138-A492-FC63017C2E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Stephen Dotson</a:t>
            </a:r>
          </a:p>
        </p:txBody>
      </p:sp>
    </p:spTree>
    <p:extLst>
      <p:ext uri="{BB962C8B-B14F-4D97-AF65-F5344CB8AC3E}">
        <p14:creationId xmlns:p14="http://schemas.microsoft.com/office/powerpoint/2010/main" val="2727590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0A18D-554E-4485-95C2-05D4E3FE1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Replacement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3888C-2465-4512-94F6-31F46B2C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635379" cy="4349677"/>
          </a:xfrm>
        </p:spPr>
        <p:txBody>
          <a:bodyPr>
            <a:normAutofit/>
          </a:bodyPr>
          <a:lstStyle/>
          <a:p>
            <a:r>
              <a:rPr lang="en-US" sz="3600" dirty="0"/>
              <a:t>General Form: A + BC </a:t>
            </a:r>
            <a:r>
              <a:rPr lang="en-US" sz="3600" dirty="0">
                <a:sym typeface="Wingdings" panose="05000000000000000000" pitchFamily="2" charset="2"/>
              </a:rPr>
              <a:t> B + AC</a:t>
            </a:r>
            <a:endParaRPr lang="en-US" sz="3600" dirty="0"/>
          </a:p>
          <a:p>
            <a:r>
              <a:rPr lang="en-US" sz="3600" dirty="0">
                <a:sym typeface="Wingdings" panose="05000000000000000000" pitchFamily="2" charset="2"/>
              </a:rPr>
              <a:t>An element by itself (can be X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) will replace another element</a:t>
            </a:r>
          </a:p>
          <a:p>
            <a:r>
              <a:rPr lang="en-US" sz="3600" dirty="0">
                <a:sym typeface="Wingdings" panose="05000000000000000000" pitchFamily="2" charset="2"/>
              </a:rPr>
              <a:t>Think of going to a dance alone and taking someone's partner</a:t>
            </a:r>
          </a:p>
          <a:p>
            <a:r>
              <a:rPr lang="en-US" sz="3600" dirty="0"/>
              <a:t>Example:</a:t>
            </a:r>
          </a:p>
          <a:p>
            <a:pPr marL="0" indent="0">
              <a:buNone/>
            </a:pPr>
            <a:r>
              <a:rPr lang="en-US" sz="3600" dirty="0"/>
              <a:t>Pb + FeSO</a:t>
            </a:r>
            <a:r>
              <a:rPr lang="en-US" sz="3600" baseline="-25000" dirty="0"/>
              <a:t>4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PbSO</a:t>
            </a:r>
            <a:r>
              <a:rPr lang="en-US" sz="3600" baseline="-25000" dirty="0">
                <a:sym typeface="Wingdings" panose="05000000000000000000" pitchFamily="2" charset="2"/>
              </a:rPr>
              <a:t>4</a:t>
            </a:r>
            <a:r>
              <a:rPr lang="en-US" sz="3600" dirty="0">
                <a:sym typeface="Wingdings" panose="05000000000000000000" pitchFamily="2" charset="2"/>
              </a:rPr>
              <a:t> + Fe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02433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0A18D-554E-4485-95C2-05D4E3FE1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Replacement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3888C-2465-4512-94F6-31F46B2C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311529" cy="3599316"/>
          </a:xfrm>
        </p:spPr>
        <p:txBody>
          <a:bodyPr>
            <a:normAutofit/>
          </a:bodyPr>
          <a:lstStyle/>
          <a:p>
            <a:r>
              <a:rPr lang="en-US" sz="3600" dirty="0"/>
              <a:t>General Form: AB + CD </a:t>
            </a:r>
            <a:r>
              <a:rPr lang="en-US" sz="3600" dirty="0">
                <a:sym typeface="Wingdings" panose="05000000000000000000" pitchFamily="2" charset="2"/>
              </a:rPr>
              <a:t> AD + CD</a:t>
            </a:r>
            <a:endParaRPr lang="en-US" sz="3600" dirty="0"/>
          </a:p>
          <a:p>
            <a:r>
              <a:rPr lang="en-US" sz="3600" dirty="0">
                <a:sym typeface="Wingdings" panose="05000000000000000000" pitchFamily="2" charset="2"/>
              </a:rPr>
              <a:t>Think of 2 pairs at a dance switching partners</a:t>
            </a:r>
          </a:p>
          <a:p>
            <a:r>
              <a:rPr lang="en-US" sz="3600" dirty="0">
                <a:sym typeface="Wingdings" panose="05000000000000000000" pitchFamily="2" charset="2"/>
              </a:rPr>
              <a:t>Example:</a:t>
            </a:r>
          </a:p>
          <a:p>
            <a:pPr marL="0" indent="0">
              <a:buNone/>
            </a:pPr>
            <a:r>
              <a:rPr lang="en-US" sz="3600" dirty="0">
                <a:sym typeface="Wingdings" panose="05000000000000000000" pitchFamily="2" charset="2"/>
              </a:rPr>
              <a:t>2RbNO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 + BeF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Be(NO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)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+ 2RbF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7972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F18C1-22EF-4F73-B635-D7F6443F7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Combustion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C2EF5-B1D7-4A89-B87F-8BE336936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64029" cy="4168702"/>
          </a:xfrm>
        </p:spPr>
        <p:txBody>
          <a:bodyPr>
            <a:normAutofit/>
          </a:bodyPr>
          <a:lstStyle/>
          <a:p>
            <a:r>
              <a:rPr lang="en-US" sz="4000" dirty="0"/>
              <a:t>General Form: </a:t>
            </a:r>
            <a:r>
              <a:rPr lang="en-US" sz="4000" dirty="0" err="1"/>
              <a:t>C</a:t>
            </a:r>
            <a:r>
              <a:rPr lang="en-US" sz="4000" baseline="-25000" dirty="0" err="1"/>
              <a:t>x</a:t>
            </a:r>
            <a:r>
              <a:rPr lang="en-US" sz="4000" dirty="0" err="1"/>
              <a:t>H</a:t>
            </a:r>
            <a:r>
              <a:rPr lang="en-US" sz="4000" baseline="-25000" dirty="0" err="1"/>
              <a:t>y</a:t>
            </a:r>
            <a:r>
              <a:rPr lang="en-US" sz="4000" dirty="0"/>
              <a:t> + O</a:t>
            </a:r>
            <a:r>
              <a:rPr lang="en-US" sz="4000" baseline="-25000" dirty="0"/>
              <a:t>2</a:t>
            </a:r>
            <a:r>
              <a:rPr lang="en-US" sz="4000" dirty="0"/>
              <a:t> </a:t>
            </a:r>
            <a:r>
              <a:rPr lang="en-US" sz="4000" dirty="0">
                <a:sym typeface="Wingdings" panose="05000000000000000000" pitchFamily="2" charset="2"/>
              </a:rPr>
              <a:t> CO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 + H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O</a:t>
            </a:r>
            <a:endParaRPr lang="en-US" sz="4000" dirty="0"/>
          </a:p>
          <a:p>
            <a:r>
              <a:rPr lang="en-US" sz="4000" dirty="0">
                <a:sym typeface="Wingdings" panose="05000000000000000000" pitchFamily="2" charset="2"/>
              </a:rPr>
              <a:t>You need oxygen to burn</a:t>
            </a:r>
          </a:p>
          <a:p>
            <a:r>
              <a:rPr lang="en-US" sz="4000" dirty="0">
                <a:sym typeface="Wingdings" panose="05000000000000000000" pitchFamily="2" charset="2"/>
              </a:rPr>
              <a:t>You produce CO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 + H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O when burning hydrocarbons </a:t>
            </a:r>
          </a:p>
          <a:p>
            <a:r>
              <a:rPr lang="en-US" sz="4000" dirty="0"/>
              <a:t>Example:</a:t>
            </a:r>
          </a:p>
          <a:p>
            <a:pPr marL="0" indent="0">
              <a:buNone/>
            </a:pPr>
            <a:r>
              <a:rPr lang="en-US" sz="4000" dirty="0">
                <a:sym typeface="Wingdings" panose="05000000000000000000" pitchFamily="2" charset="2"/>
              </a:rPr>
              <a:t>2C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H</a:t>
            </a:r>
            <a:r>
              <a:rPr lang="en-US" sz="4000" baseline="-25000" dirty="0">
                <a:sym typeface="Wingdings" panose="05000000000000000000" pitchFamily="2" charset="2"/>
              </a:rPr>
              <a:t>6</a:t>
            </a:r>
            <a:r>
              <a:rPr lang="en-US" sz="4000" dirty="0">
                <a:sym typeface="Wingdings" panose="05000000000000000000" pitchFamily="2" charset="2"/>
              </a:rPr>
              <a:t> + 7O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  4CO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 + 6H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3682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44CBB-59C9-456F-AD3E-D1D9569D1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Conservation of Matter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1A7A8-950D-4C95-9BBE-0083A1AD2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36872"/>
            <a:ext cx="12126897" cy="3767899"/>
          </a:xfrm>
        </p:spPr>
        <p:txBody>
          <a:bodyPr>
            <a:normAutofit/>
          </a:bodyPr>
          <a:lstStyle/>
          <a:p>
            <a:r>
              <a:rPr lang="en-US" sz="3600" dirty="0"/>
              <a:t>Matter is neither created or destroyed</a:t>
            </a:r>
          </a:p>
          <a:p>
            <a:r>
              <a:rPr lang="en-US" sz="3600" dirty="0"/>
              <a:t>For chemical reactions, this means you can’t just gain or lose elements.  You must have the same number before and after a reaction.</a:t>
            </a:r>
          </a:p>
          <a:p>
            <a:r>
              <a:rPr lang="en-US" sz="3600" dirty="0"/>
              <a:t>Balance: __H2 + __O2 </a:t>
            </a:r>
            <a:r>
              <a:rPr lang="en-US" sz="3600" dirty="0">
                <a:sym typeface="Wingdings" panose="05000000000000000000" pitchFamily="2" charset="2"/>
              </a:rPr>
              <a:t> __H2O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3941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44CBB-59C9-456F-AD3E-D1D9569D1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1A7A8-950D-4C95-9BBE-0083A1AD2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36872"/>
            <a:ext cx="12126897" cy="3767899"/>
          </a:xfrm>
        </p:spPr>
        <p:txBody>
          <a:bodyPr>
            <a:normAutofit/>
          </a:bodyPr>
          <a:lstStyle/>
          <a:p>
            <a:r>
              <a:rPr lang="en-US" sz="3600" dirty="0"/>
              <a:t>You can change the number in front of an element or compound but not the compound (number of elements in a molecule)</a:t>
            </a:r>
          </a:p>
          <a:p>
            <a:r>
              <a:rPr lang="en-US" sz="3600" dirty="0"/>
              <a:t>Balance: __H</a:t>
            </a:r>
            <a:r>
              <a:rPr lang="en-US" sz="3600" baseline="-25000" dirty="0"/>
              <a:t>2</a:t>
            </a:r>
            <a:r>
              <a:rPr lang="en-US" sz="3600" dirty="0"/>
              <a:t> + __O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__H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O</a:t>
            </a:r>
          </a:p>
          <a:p>
            <a:endParaRPr lang="en-US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440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44CBB-59C9-456F-AD3E-D1D9569D1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1A7A8-950D-4C95-9BBE-0083A1AD2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53087"/>
            <a:ext cx="12126897" cy="4904913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Balance: __H</a:t>
            </a:r>
            <a:r>
              <a:rPr lang="en-US" sz="3600" baseline="-25000" dirty="0"/>
              <a:t>2</a:t>
            </a:r>
            <a:r>
              <a:rPr lang="en-US" sz="3600" dirty="0"/>
              <a:t> + __O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__H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O</a:t>
            </a:r>
          </a:p>
          <a:p>
            <a:r>
              <a:rPr lang="en-US" sz="3600" dirty="0">
                <a:sym typeface="Wingdings" panose="05000000000000000000" pitchFamily="2" charset="2"/>
              </a:rPr>
              <a:t>Pick an element and balance it </a:t>
            </a:r>
          </a:p>
          <a:p>
            <a:pPr lvl="1"/>
            <a:r>
              <a:rPr lang="en-US" sz="3200" u="sng" dirty="0">
                <a:solidFill>
                  <a:schemeClr val="bg1">
                    <a:lumMod val="75000"/>
                    <a:lumOff val="25000"/>
                  </a:schemeClr>
                </a:solidFill>
              </a:rPr>
              <a:t>1</a:t>
            </a:r>
            <a:r>
              <a:rPr lang="en-US" sz="3200" dirty="0"/>
              <a:t>H</a:t>
            </a:r>
            <a:r>
              <a:rPr lang="en-US" sz="3200" baseline="-25000" dirty="0"/>
              <a:t>2</a:t>
            </a:r>
            <a:r>
              <a:rPr lang="en-US" sz="3200" dirty="0"/>
              <a:t> + __O</a:t>
            </a:r>
            <a:r>
              <a:rPr lang="en-US" sz="3200" baseline="-25000" dirty="0"/>
              <a:t>2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u="sng" dirty="0">
                <a:solidFill>
                  <a:schemeClr val="bg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1</a:t>
            </a:r>
            <a:r>
              <a:rPr lang="en-US" sz="3200" dirty="0">
                <a:sym typeface="Wingdings" panose="05000000000000000000" pitchFamily="2" charset="2"/>
              </a:rPr>
              <a:t>H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O</a:t>
            </a:r>
          </a:p>
          <a:p>
            <a:r>
              <a:rPr lang="en-US" sz="3600" dirty="0">
                <a:sym typeface="Wingdings" panose="05000000000000000000" pitchFamily="2" charset="2"/>
              </a:rPr>
              <a:t>Pick the next element and balance it </a:t>
            </a:r>
          </a:p>
          <a:p>
            <a:pPr lvl="1"/>
            <a:r>
              <a:rPr lang="en-US" sz="3200" dirty="0"/>
              <a:t>__H</a:t>
            </a:r>
            <a:r>
              <a:rPr lang="en-US" sz="3200" baseline="-25000" dirty="0"/>
              <a:t>2</a:t>
            </a:r>
            <a:r>
              <a:rPr lang="en-US" sz="3200" dirty="0"/>
              <a:t> + </a:t>
            </a:r>
            <a:r>
              <a:rPr lang="en-US" sz="3200" u="sng" dirty="0">
                <a:solidFill>
                  <a:schemeClr val="bg1">
                    <a:lumMod val="75000"/>
                    <a:lumOff val="25000"/>
                  </a:schemeClr>
                </a:solidFill>
              </a:rPr>
              <a:t>1</a:t>
            </a:r>
            <a:r>
              <a:rPr lang="en-US" sz="3200" dirty="0"/>
              <a:t>O</a:t>
            </a:r>
            <a:r>
              <a:rPr lang="en-US" sz="3200" baseline="-25000" dirty="0"/>
              <a:t>2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u="sng" dirty="0">
                <a:solidFill>
                  <a:schemeClr val="bg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H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O (Problem, need 2 H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O)</a:t>
            </a:r>
          </a:p>
          <a:p>
            <a:r>
              <a:rPr lang="en-US" sz="3600" dirty="0">
                <a:sym typeface="Wingdings" panose="05000000000000000000" pitchFamily="2" charset="2"/>
              </a:rPr>
              <a:t>If you have to, go back and update the previous numbers</a:t>
            </a:r>
          </a:p>
          <a:p>
            <a:pPr lvl="1"/>
            <a:r>
              <a:rPr lang="en-US" sz="3200" u="sng" dirty="0">
                <a:solidFill>
                  <a:schemeClr val="bg1">
                    <a:lumMod val="75000"/>
                    <a:lumOff val="25000"/>
                  </a:schemeClr>
                </a:solidFill>
              </a:rPr>
              <a:t>2</a:t>
            </a:r>
            <a:r>
              <a:rPr lang="en-US" sz="3200" dirty="0"/>
              <a:t>H</a:t>
            </a:r>
            <a:r>
              <a:rPr lang="en-US" sz="3200" baseline="-25000" dirty="0"/>
              <a:t>2</a:t>
            </a:r>
            <a:r>
              <a:rPr lang="en-US" sz="3200" dirty="0"/>
              <a:t> + __O</a:t>
            </a:r>
            <a:r>
              <a:rPr lang="en-US" sz="3200" baseline="-25000" dirty="0"/>
              <a:t>2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u="sng" dirty="0">
                <a:solidFill>
                  <a:schemeClr val="bg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H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O</a:t>
            </a:r>
          </a:p>
          <a:p>
            <a:r>
              <a:rPr lang="en-US" sz="3600" dirty="0">
                <a:sym typeface="Wingdings" panose="05000000000000000000" pitchFamily="2" charset="2"/>
              </a:rPr>
              <a:t>Combine:</a:t>
            </a:r>
            <a:r>
              <a:rPr lang="en-US" sz="3600" u="sng" dirty="0">
                <a:solidFill>
                  <a:schemeClr val="bg1">
                    <a:lumMod val="75000"/>
                    <a:lumOff val="25000"/>
                  </a:schemeClr>
                </a:solidFill>
              </a:rPr>
              <a:t>2</a:t>
            </a:r>
            <a:r>
              <a:rPr lang="en-US" sz="3600" dirty="0"/>
              <a:t>H</a:t>
            </a:r>
            <a:r>
              <a:rPr lang="en-US" sz="3600" baseline="-25000" dirty="0"/>
              <a:t>2</a:t>
            </a:r>
            <a:r>
              <a:rPr lang="en-US" sz="3600" dirty="0"/>
              <a:t> + </a:t>
            </a:r>
            <a:r>
              <a:rPr lang="en-US" sz="3600" u="sng" dirty="0">
                <a:solidFill>
                  <a:schemeClr val="bg1">
                    <a:lumMod val="75000"/>
                    <a:lumOff val="25000"/>
                  </a:schemeClr>
                </a:solidFill>
              </a:rPr>
              <a:t>1</a:t>
            </a:r>
            <a:r>
              <a:rPr lang="en-US" sz="3600" dirty="0"/>
              <a:t>O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</a:t>
            </a:r>
            <a:r>
              <a:rPr lang="en-US" sz="3600" u="sng" dirty="0">
                <a:solidFill>
                  <a:schemeClr val="bg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O (this gets easier with practice)</a:t>
            </a:r>
          </a:p>
          <a:p>
            <a:endParaRPr lang="en-US" sz="3600" dirty="0">
              <a:sym typeface="Wingdings" panose="05000000000000000000" pitchFamily="2" charset="2"/>
            </a:endParaRPr>
          </a:p>
          <a:p>
            <a:pPr lvl="1"/>
            <a:endParaRPr lang="en-US" sz="3200" dirty="0">
              <a:sym typeface="Wingdings" panose="05000000000000000000" pitchFamily="2" charset="2"/>
            </a:endParaRPr>
          </a:p>
          <a:p>
            <a:endParaRPr lang="en-US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1873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3845-5ACD-4FA2-9641-748005282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These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D4243-93BE-4B2C-BD65-3CA5CB7E3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166152"/>
            <a:ext cx="12192000" cy="4691848"/>
          </a:xfrm>
        </p:spPr>
        <p:txBody>
          <a:bodyPr>
            <a:normAutofit/>
          </a:bodyPr>
          <a:lstStyle/>
          <a:p>
            <a:r>
              <a:rPr lang="en-US" sz="3600" dirty="0"/>
              <a:t>__KClO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__</a:t>
            </a:r>
            <a:r>
              <a:rPr lang="en-US" sz="3600" dirty="0" err="1">
                <a:sym typeface="Wingdings" panose="05000000000000000000" pitchFamily="2" charset="2"/>
              </a:rPr>
              <a:t>KCl</a:t>
            </a:r>
            <a:r>
              <a:rPr lang="en-US" sz="3600" dirty="0">
                <a:sym typeface="Wingdings" panose="05000000000000000000" pitchFamily="2" charset="2"/>
              </a:rPr>
              <a:t> + __O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</a:p>
          <a:p>
            <a:r>
              <a:rPr lang="en-US" sz="3600" dirty="0"/>
              <a:t>__Pb + __FeSO</a:t>
            </a:r>
            <a:r>
              <a:rPr lang="en-US" sz="3600" baseline="-25000" dirty="0"/>
              <a:t>4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__PbSO</a:t>
            </a:r>
            <a:r>
              <a:rPr lang="en-US" sz="3600" baseline="-25000" dirty="0">
                <a:sym typeface="Wingdings" panose="05000000000000000000" pitchFamily="2" charset="2"/>
              </a:rPr>
              <a:t>4</a:t>
            </a:r>
            <a:r>
              <a:rPr lang="en-US" sz="3600" dirty="0">
                <a:sym typeface="Wingdings" panose="05000000000000000000" pitchFamily="2" charset="2"/>
              </a:rPr>
              <a:t> + __Fe</a:t>
            </a:r>
          </a:p>
          <a:p>
            <a:r>
              <a:rPr lang="en-US" sz="3600" dirty="0">
                <a:sym typeface="Wingdings" panose="05000000000000000000" pitchFamily="2" charset="2"/>
              </a:rPr>
              <a:t>__RbNO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 + __BeF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__Be(NO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)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__</a:t>
            </a:r>
            <a:r>
              <a:rPr lang="en-US" sz="3600" dirty="0" err="1">
                <a:sym typeface="Wingdings" panose="05000000000000000000" pitchFamily="2" charset="2"/>
              </a:rPr>
              <a:t>RbF</a:t>
            </a:r>
            <a:r>
              <a:rPr lang="en-US" sz="3600" dirty="0">
                <a:sym typeface="Wingdings" panose="05000000000000000000" pitchFamily="2" charset="2"/>
              </a:rPr>
              <a:t> (Treat 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 as a group that doesn’t break)</a:t>
            </a:r>
          </a:p>
          <a:p>
            <a:r>
              <a:rPr lang="en-US" sz="3600" dirty="0">
                <a:sym typeface="Wingdings" panose="05000000000000000000" pitchFamily="2" charset="2"/>
              </a:rPr>
              <a:t>__C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H</a:t>
            </a:r>
            <a:r>
              <a:rPr lang="en-US" sz="3600" baseline="-25000" dirty="0">
                <a:sym typeface="Wingdings" panose="05000000000000000000" pitchFamily="2" charset="2"/>
              </a:rPr>
              <a:t>6</a:t>
            </a:r>
            <a:r>
              <a:rPr lang="en-US" sz="3600" dirty="0">
                <a:sym typeface="Wingdings" panose="05000000000000000000" pitchFamily="2" charset="2"/>
              </a:rPr>
              <a:t> + __O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__CO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__H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O</a:t>
            </a:r>
          </a:p>
          <a:p>
            <a:r>
              <a:rPr lang="en-US" sz="3600" dirty="0">
                <a:sym typeface="Wingdings" panose="05000000000000000000" pitchFamily="2" charset="2"/>
              </a:rPr>
              <a:t>__N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__H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__NH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251295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3845-5ACD-4FA2-9641-748005282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These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D4243-93BE-4B2C-BD65-3CA5CB7E3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166152"/>
            <a:ext cx="12192000" cy="4691848"/>
          </a:xfrm>
        </p:spPr>
        <p:txBody>
          <a:bodyPr>
            <a:normAutofit/>
          </a:bodyPr>
          <a:lstStyle/>
          <a:p>
            <a:r>
              <a:rPr lang="en-US" sz="3600" dirty="0"/>
              <a:t>_2_KClO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_2_KCl + _3_O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</a:p>
          <a:p>
            <a:r>
              <a:rPr lang="en-US" sz="3600" dirty="0"/>
              <a:t>_1_Pb + _1_FeSO</a:t>
            </a:r>
            <a:r>
              <a:rPr lang="en-US" sz="3600" baseline="-25000" dirty="0"/>
              <a:t>4</a:t>
            </a:r>
            <a:r>
              <a:rPr lang="en-US" sz="3600" dirty="0"/>
              <a:t> </a:t>
            </a:r>
            <a:r>
              <a:rPr lang="en-US" sz="3600" dirty="0">
                <a:sym typeface="Wingdings" panose="05000000000000000000" pitchFamily="2" charset="2"/>
              </a:rPr>
              <a:t> _1_PbSO</a:t>
            </a:r>
            <a:r>
              <a:rPr lang="en-US" sz="3600" baseline="-25000" dirty="0">
                <a:sym typeface="Wingdings" panose="05000000000000000000" pitchFamily="2" charset="2"/>
              </a:rPr>
              <a:t>4</a:t>
            </a:r>
            <a:r>
              <a:rPr lang="en-US" sz="3600" dirty="0">
                <a:sym typeface="Wingdings" panose="05000000000000000000" pitchFamily="2" charset="2"/>
              </a:rPr>
              <a:t> + _1_Fe</a:t>
            </a:r>
          </a:p>
          <a:p>
            <a:r>
              <a:rPr lang="en-US" sz="3600" dirty="0">
                <a:sym typeface="Wingdings" panose="05000000000000000000" pitchFamily="2" charset="2"/>
              </a:rPr>
              <a:t>_2_RbNO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 + _1_BeF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_1_Be(NO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)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_2_RbF</a:t>
            </a:r>
          </a:p>
          <a:p>
            <a:r>
              <a:rPr lang="en-US" sz="3600" dirty="0">
                <a:sym typeface="Wingdings" panose="05000000000000000000" pitchFamily="2" charset="2"/>
              </a:rPr>
              <a:t>_2_C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H</a:t>
            </a:r>
            <a:r>
              <a:rPr lang="en-US" sz="3600" baseline="-25000" dirty="0">
                <a:sym typeface="Wingdings" panose="05000000000000000000" pitchFamily="2" charset="2"/>
              </a:rPr>
              <a:t>6</a:t>
            </a:r>
            <a:r>
              <a:rPr lang="en-US" sz="3600" dirty="0">
                <a:sym typeface="Wingdings" panose="05000000000000000000" pitchFamily="2" charset="2"/>
              </a:rPr>
              <a:t> + _7_O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_4_CO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_6_H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O (must have even number of O on right side)</a:t>
            </a:r>
          </a:p>
          <a:p>
            <a:r>
              <a:rPr lang="en-US" sz="3600" dirty="0">
                <a:sym typeface="Wingdings" panose="05000000000000000000" pitchFamily="2" charset="2"/>
              </a:rPr>
              <a:t>_1_N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+ _3_H</a:t>
            </a:r>
            <a:r>
              <a:rPr lang="en-US" sz="3600" baseline="-25000" dirty="0">
                <a:sym typeface="Wingdings" panose="05000000000000000000" pitchFamily="2" charset="2"/>
              </a:rPr>
              <a:t>2</a:t>
            </a:r>
            <a:r>
              <a:rPr lang="en-US" sz="3600" dirty="0">
                <a:sym typeface="Wingdings" panose="05000000000000000000" pitchFamily="2" charset="2"/>
              </a:rPr>
              <a:t>  _2_NH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 (must have even number of H on right side)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1319269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89CD9-6CCD-4C22-BC65-4F31BF202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08F-B129-43E1-AB35-7FAADF176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121764"/>
            <a:ext cx="12192000" cy="4736236"/>
          </a:xfrm>
        </p:spPr>
        <p:txBody>
          <a:bodyPr>
            <a:normAutofit/>
          </a:bodyPr>
          <a:lstStyle/>
          <a:p>
            <a:r>
              <a:rPr lang="en-US" sz="3200" dirty="0"/>
              <a:t>Synthesis				A + B </a:t>
            </a:r>
            <a:r>
              <a:rPr lang="en-US" sz="3200" dirty="0">
                <a:sym typeface="Wingdings" panose="05000000000000000000" pitchFamily="2" charset="2"/>
              </a:rPr>
              <a:t> C</a:t>
            </a:r>
            <a:endParaRPr lang="en-US" sz="3200" dirty="0"/>
          </a:p>
          <a:p>
            <a:r>
              <a:rPr lang="en-US" sz="3200" dirty="0"/>
              <a:t>Decomposition			A </a:t>
            </a:r>
            <a:r>
              <a:rPr lang="en-US" sz="3200" dirty="0">
                <a:sym typeface="Wingdings" panose="05000000000000000000" pitchFamily="2" charset="2"/>
              </a:rPr>
              <a:t> B + C</a:t>
            </a:r>
            <a:endParaRPr lang="en-US" sz="3200" dirty="0"/>
          </a:p>
          <a:p>
            <a:r>
              <a:rPr lang="en-US" sz="3200" dirty="0"/>
              <a:t>Single Replacement		A + BC </a:t>
            </a:r>
            <a:r>
              <a:rPr lang="en-US" sz="3200" dirty="0">
                <a:sym typeface="Wingdings" panose="05000000000000000000" pitchFamily="2" charset="2"/>
              </a:rPr>
              <a:t> B + AC</a:t>
            </a:r>
            <a:endParaRPr lang="en-US" sz="3200" dirty="0"/>
          </a:p>
          <a:p>
            <a:r>
              <a:rPr lang="en-US" sz="3200" dirty="0"/>
              <a:t>Double Replacement		AB + CD </a:t>
            </a:r>
            <a:r>
              <a:rPr lang="en-US" sz="3200" dirty="0">
                <a:sym typeface="Wingdings" panose="05000000000000000000" pitchFamily="2" charset="2"/>
              </a:rPr>
              <a:t> AD + CD</a:t>
            </a:r>
            <a:endParaRPr lang="en-US" sz="3200" dirty="0"/>
          </a:p>
          <a:p>
            <a:r>
              <a:rPr lang="en-US" sz="3200" dirty="0"/>
              <a:t>Combustion				</a:t>
            </a:r>
            <a:r>
              <a:rPr lang="en-US" sz="3200" dirty="0" err="1"/>
              <a:t>C</a:t>
            </a:r>
            <a:r>
              <a:rPr lang="en-US" sz="3200" baseline="-25000" dirty="0" err="1"/>
              <a:t>x</a:t>
            </a:r>
            <a:r>
              <a:rPr lang="en-US" sz="3200" dirty="0" err="1"/>
              <a:t>H</a:t>
            </a:r>
            <a:r>
              <a:rPr lang="en-US" sz="3200" baseline="-25000" dirty="0" err="1"/>
              <a:t>y</a:t>
            </a:r>
            <a:r>
              <a:rPr lang="en-US" sz="3200" dirty="0"/>
              <a:t> + O</a:t>
            </a:r>
            <a:r>
              <a:rPr lang="en-US" sz="3200" baseline="-25000" dirty="0"/>
              <a:t>2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 CO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 + H</a:t>
            </a:r>
            <a:r>
              <a:rPr lang="en-US" sz="3200" baseline="-25000" dirty="0">
                <a:sym typeface="Wingdings" panose="05000000000000000000" pitchFamily="2" charset="2"/>
              </a:rPr>
              <a:t>2</a:t>
            </a:r>
            <a:r>
              <a:rPr lang="en-US" sz="3200" dirty="0">
                <a:sym typeface="Wingdings" panose="05000000000000000000" pitchFamily="2" charset="2"/>
              </a:rPr>
              <a:t>O</a:t>
            </a:r>
            <a:endParaRPr lang="en-US" sz="3200" dirty="0"/>
          </a:p>
          <a:p>
            <a:r>
              <a:rPr lang="en-US" sz="3200" dirty="0"/>
              <a:t>Precipitation 				Forms solid upon reacting</a:t>
            </a:r>
          </a:p>
          <a:p>
            <a:r>
              <a:rPr lang="en-US" sz="3200" dirty="0"/>
              <a:t>Acid and base			Forms H2O + salt (ionic bonds)</a:t>
            </a:r>
          </a:p>
          <a:p>
            <a:r>
              <a:rPr lang="en-US" sz="3200" dirty="0"/>
              <a:t>Redox					Charges on atoms change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CE80E2-3049-4D01-A51E-8B34E9C7BE8D}"/>
              </a:ext>
            </a:extLst>
          </p:cNvPr>
          <p:cNvCxnSpPr/>
          <p:nvPr/>
        </p:nvCxnSpPr>
        <p:spPr>
          <a:xfrm>
            <a:off x="106532" y="4994429"/>
            <a:ext cx="11949344" cy="0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0533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F18C1-22EF-4F73-B635-D7F6443F7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C2EF5-B1D7-4A89-B87F-8BE336936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64029" cy="4168702"/>
          </a:xfrm>
        </p:spPr>
        <p:txBody>
          <a:bodyPr>
            <a:normAutofit/>
          </a:bodyPr>
          <a:lstStyle/>
          <a:p>
            <a:r>
              <a:rPr lang="en-US" sz="4000" dirty="0"/>
              <a:t>General Form: A + B </a:t>
            </a:r>
            <a:r>
              <a:rPr lang="en-US" sz="4000" dirty="0">
                <a:sym typeface="Wingdings" panose="05000000000000000000" pitchFamily="2" charset="2"/>
              </a:rPr>
              <a:t> AB</a:t>
            </a:r>
          </a:p>
          <a:p>
            <a:r>
              <a:rPr lang="en-US" sz="4000" dirty="0">
                <a:sym typeface="Wingdings" panose="05000000000000000000" pitchFamily="2" charset="2"/>
              </a:rPr>
              <a:t>Easy to see as there are 2 things on the left and one on the right</a:t>
            </a:r>
          </a:p>
          <a:p>
            <a:r>
              <a:rPr lang="en-US" sz="4000" dirty="0"/>
              <a:t>Example:</a:t>
            </a:r>
          </a:p>
          <a:p>
            <a:pPr marL="0" indent="0">
              <a:buNone/>
            </a:pPr>
            <a:r>
              <a:rPr lang="en-US" sz="4000" dirty="0">
                <a:sym typeface="Wingdings" panose="05000000000000000000" pitchFamily="2" charset="2"/>
              </a:rPr>
              <a:t>N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 + 3H</a:t>
            </a:r>
            <a:r>
              <a:rPr lang="en-US" sz="4000" baseline="-25000" dirty="0">
                <a:sym typeface="Wingdings" panose="05000000000000000000" pitchFamily="2" charset="2"/>
              </a:rPr>
              <a:t>2</a:t>
            </a:r>
            <a:r>
              <a:rPr lang="en-US" sz="4000" dirty="0">
                <a:sym typeface="Wingdings" panose="05000000000000000000" pitchFamily="2" charset="2"/>
              </a:rPr>
              <a:t>  2NH</a:t>
            </a:r>
            <a:r>
              <a:rPr lang="en-US" sz="4000" baseline="-25000" dirty="0">
                <a:sym typeface="Wingdings" panose="05000000000000000000" pitchFamily="2" charset="2"/>
              </a:rPr>
              <a:t>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54966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258C8-F2FD-40E2-97F9-6953B24A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271C8-6022-475D-B635-D1D19968F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254379" cy="3599316"/>
          </a:xfrm>
        </p:spPr>
        <p:txBody>
          <a:bodyPr>
            <a:normAutofit/>
          </a:bodyPr>
          <a:lstStyle/>
          <a:p>
            <a:r>
              <a:rPr lang="en-US" sz="4400" dirty="0"/>
              <a:t>General Form: AB </a:t>
            </a:r>
            <a:r>
              <a:rPr lang="en-US" sz="4400" dirty="0">
                <a:sym typeface="Wingdings" panose="05000000000000000000" pitchFamily="2" charset="2"/>
              </a:rPr>
              <a:t> A + B</a:t>
            </a:r>
          </a:p>
          <a:p>
            <a:r>
              <a:rPr lang="en-US" sz="4400" dirty="0">
                <a:sym typeface="Wingdings" panose="05000000000000000000" pitchFamily="2" charset="2"/>
              </a:rPr>
              <a:t>Easy to see as there are 2 things on the right and one on the left</a:t>
            </a:r>
          </a:p>
          <a:p>
            <a:r>
              <a:rPr lang="en-US" sz="4400" dirty="0"/>
              <a:t>Example:</a:t>
            </a:r>
          </a:p>
          <a:p>
            <a:pPr marL="0" indent="0">
              <a:buNone/>
            </a:pPr>
            <a:r>
              <a:rPr lang="en-US" sz="4400" dirty="0"/>
              <a:t>2KClO</a:t>
            </a:r>
            <a:r>
              <a:rPr lang="en-US" sz="4400" baseline="-25000" dirty="0"/>
              <a:t>3</a:t>
            </a:r>
            <a:r>
              <a:rPr lang="en-US" sz="4400" dirty="0"/>
              <a:t> </a:t>
            </a:r>
            <a:r>
              <a:rPr lang="en-US" sz="4400" dirty="0">
                <a:sym typeface="Wingdings" panose="05000000000000000000" pitchFamily="2" charset="2"/>
              </a:rPr>
              <a:t> 2KCl + 3O</a:t>
            </a:r>
            <a:r>
              <a:rPr lang="en-US" sz="4400" baseline="-25000" dirty="0">
                <a:sym typeface="Wingdings" panose="05000000000000000000" pitchFamily="2" charset="2"/>
              </a:rPr>
              <a:t>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7472337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37</TotalTime>
  <Words>519</Words>
  <Application>Microsoft Office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</vt:lpstr>
      <vt:lpstr>Berlin</vt:lpstr>
      <vt:lpstr>Balancing Equations and Reaction Types</vt:lpstr>
      <vt:lpstr>Conservation of Matter</vt:lpstr>
      <vt:lpstr>Balance equations</vt:lpstr>
      <vt:lpstr>Balance equations</vt:lpstr>
      <vt:lpstr>Balance These Equations</vt:lpstr>
      <vt:lpstr>Balance These Equations</vt:lpstr>
      <vt:lpstr>Reaction Types</vt:lpstr>
      <vt:lpstr>Synthesis</vt:lpstr>
      <vt:lpstr>Decomposition</vt:lpstr>
      <vt:lpstr>Single Replacement</vt:lpstr>
      <vt:lpstr>Double Replacement</vt:lpstr>
      <vt:lpstr>Combustion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Balancing Equations and Reaction Types</dc:title>
  <dc:creator>Stephen S. Dotson</dc:creator>
  <cp:lastModifiedBy>Stephen S. Dotson</cp:lastModifiedBy>
  <cp:revision>8</cp:revision>
  <dcterms:created xsi:type="dcterms:W3CDTF">2019-04-04T11:04:37Z</dcterms:created>
  <dcterms:modified xsi:type="dcterms:W3CDTF">2019-04-04T11:42:22Z</dcterms:modified>
</cp:coreProperties>
</file>