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7" r:id="rId10"/>
    <p:sldId id="274" r:id="rId11"/>
    <p:sldId id="278" r:id="rId12"/>
    <p:sldId id="276" r:id="rId13"/>
    <p:sldId id="263" r:id="rId14"/>
    <p:sldId id="264" r:id="rId15"/>
    <p:sldId id="265" r:id="rId16"/>
    <p:sldId id="266" r:id="rId17"/>
    <p:sldId id="268" r:id="rId18"/>
    <p:sldId id="269" r:id="rId19"/>
    <p:sldId id="270" r:id="rId20"/>
    <p:sldId id="271" r:id="rId21"/>
    <p:sldId id="272" r:id="rId22"/>
    <p:sldId id="273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4ADE0-06E4-43D9-A226-6F898FA58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the History of Atoms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D6FD5-71AE-49B6-84C9-453CA370C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2269267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8390-D7C5-4BBE-88A4-101944DBC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atoms/Lewis Dot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FBC3C-87FB-4F1C-B775-EB8936C59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6445996" cy="4142896"/>
          </a:xfrm>
        </p:spPr>
        <p:txBody>
          <a:bodyPr>
            <a:normAutofit/>
          </a:bodyPr>
          <a:lstStyle/>
          <a:p>
            <a:r>
              <a:rPr lang="en-US" sz="3200" dirty="0"/>
              <a:t>H with 1 proton and no neutrons (so 1 electron)</a:t>
            </a:r>
          </a:p>
          <a:p>
            <a:r>
              <a:rPr lang="en-US" sz="3200" dirty="0"/>
              <a:t>That is hard to see so we use Lewis Dot method	</a:t>
            </a:r>
          </a:p>
          <a:p>
            <a:r>
              <a:rPr lang="en-US" sz="3200" dirty="0"/>
              <a:t>Give the symbol and put the number of electrons around it</a:t>
            </a:r>
          </a:p>
          <a:p>
            <a:r>
              <a:rPr lang="en-US" sz="3200" dirty="0"/>
              <a:t>You can have up to 8 dots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FF14B8A-B3FE-4E25-AE7A-002E56D06DE0}"/>
              </a:ext>
            </a:extLst>
          </p:cNvPr>
          <p:cNvSpPr/>
          <p:nvPr/>
        </p:nvSpPr>
        <p:spPr>
          <a:xfrm>
            <a:off x="10161589" y="2678375"/>
            <a:ext cx="53266" cy="558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10292C1-AD89-474A-8662-0410D7AA5839}"/>
              </a:ext>
            </a:extLst>
          </p:cNvPr>
          <p:cNvSpPr/>
          <p:nvPr/>
        </p:nvSpPr>
        <p:spPr>
          <a:xfrm>
            <a:off x="9953980" y="2539014"/>
            <a:ext cx="53266" cy="5326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D29613E-B7D0-4027-8677-4F32511874BE}"/>
              </a:ext>
            </a:extLst>
          </p:cNvPr>
          <p:cNvCxnSpPr>
            <a:cxnSpLocks/>
          </p:cNvCxnSpPr>
          <p:nvPr/>
        </p:nvCxnSpPr>
        <p:spPr>
          <a:xfrm flipV="1">
            <a:off x="7419975" y="2706276"/>
            <a:ext cx="2333625" cy="1246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F6872A-6104-4F30-9185-A729EBA6FEF5}"/>
              </a:ext>
            </a:extLst>
          </p:cNvPr>
          <p:cNvCxnSpPr>
            <a:cxnSpLocks/>
          </p:cNvCxnSpPr>
          <p:nvPr/>
        </p:nvCxnSpPr>
        <p:spPr>
          <a:xfrm flipV="1">
            <a:off x="7600950" y="5200650"/>
            <a:ext cx="2406296" cy="112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23F0E19-2E29-452B-8BD1-06D9DB5980E4}"/>
              </a:ext>
            </a:extLst>
          </p:cNvPr>
          <p:cNvSpPr txBox="1"/>
          <p:nvPr/>
        </p:nvSpPr>
        <p:spPr>
          <a:xfrm>
            <a:off x="10353675" y="5029200"/>
            <a:ext cx="683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C458ED1-86FE-4FA3-81D5-7B958E5542B8}"/>
              </a:ext>
            </a:extLst>
          </p:cNvPr>
          <p:cNvSpPr/>
          <p:nvPr/>
        </p:nvSpPr>
        <p:spPr>
          <a:xfrm>
            <a:off x="10415587" y="4905375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9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B9D5-B484-4D54-BC60-D505B970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Lewis Dot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B7B95-2F26-4B16-9242-A340EF36E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4569571" cy="3416300"/>
          </a:xfrm>
        </p:spPr>
        <p:txBody>
          <a:bodyPr>
            <a:normAutofit/>
          </a:bodyPr>
          <a:lstStyle/>
          <a:p>
            <a:r>
              <a:rPr lang="en-US" sz="3200" dirty="0"/>
              <a:t>In Lewis Dot we only draw dots for the electrons in the outer ring (valence electrons)</a:t>
            </a:r>
          </a:p>
          <a:p>
            <a:r>
              <a:rPr lang="en-US" sz="3200" dirty="0"/>
              <a:t>Try Oxygen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878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B9D5-B484-4D54-BC60-D505B970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Lewis Dot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B7B95-2F26-4B16-9242-A340EF36E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4569571" cy="3416300"/>
          </a:xfrm>
        </p:spPr>
        <p:txBody>
          <a:bodyPr>
            <a:normAutofit/>
          </a:bodyPr>
          <a:lstStyle/>
          <a:p>
            <a:r>
              <a:rPr lang="en-US" sz="3200" dirty="0"/>
              <a:t>In Lewis Dot we only draw dots for the electrons in the outer ring (valence electrons)</a:t>
            </a:r>
          </a:p>
          <a:p>
            <a:r>
              <a:rPr lang="en-US" sz="3200" dirty="0"/>
              <a:t>Try Oxygen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20C70D-5628-47D6-B950-78B842F16002}"/>
              </a:ext>
            </a:extLst>
          </p:cNvPr>
          <p:cNvSpPr txBox="1"/>
          <p:nvPr/>
        </p:nvSpPr>
        <p:spPr>
          <a:xfrm>
            <a:off x="8572500" y="3848100"/>
            <a:ext cx="1343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7433D36-B633-49B5-ACC8-C5517D88DE66}"/>
              </a:ext>
            </a:extLst>
          </p:cNvPr>
          <p:cNvSpPr/>
          <p:nvPr/>
        </p:nvSpPr>
        <p:spPr>
          <a:xfrm>
            <a:off x="8915399" y="3786186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1487E4A-C0E5-483F-A6CC-590D5801420C}"/>
              </a:ext>
            </a:extLst>
          </p:cNvPr>
          <p:cNvSpPr/>
          <p:nvPr/>
        </p:nvSpPr>
        <p:spPr>
          <a:xfrm>
            <a:off x="8682037" y="3786187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6F13D49-5159-4424-992F-FC4BF9625FBA}"/>
              </a:ext>
            </a:extLst>
          </p:cNvPr>
          <p:cNvSpPr/>
          <p:nvPr/>
        </p:nvSpPr>
        <p:spPr>
          <a:xfrm>
            <a:off x="8915399" y="4432519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A7B168-93C9-43A7-9DFD-2C7A881BEEEA}"/>
              </a:ext>
            </a:extLst>
          </p:cNvPr>
          <p:cNvSpPr/>
          <p:nvPr/>
        </p:nvSpPr>
        <p:spPr>
          <a:xfrm>
            <a:off x="8682037" y="4432520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0E6C427-B77D-4394-AE8D-4C8760ED723E}"/>
              </a:ext>
            </a:extLst>
          </p:cNvPr>
          <p:cNvSpPr/>
          <p:nvPr/>
        </p:nvSpPr>
        <p:spPr>
          <a:xfrm>
            <a:off x="9120608" y="4187825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0995567-42BF-4215-AC2F-1F3F87F7E342}"/>
              </a:ext>
            </a:extLst>
          </p:cNvPr>
          <p:cNvSpPr/>
          <p:nvPr/>
        </p:nvSpPr>
        <p:spPr>
          <a:xfrm>
            <a:off x="9120608" y="3993573"/>
            <a:ext cx="123825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85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5" y="2212975"/>
            <a:ext cx="4598146" cy="3416300"/>
          </a:xfrm>
        </p:spPr>
        <p:txBody>
          <a:bodyPr>
            <a:normAutofit/>
          </a:bodyPr>
          <a:lstStyle/>
          <a:p>
            <a:r>
              <a:rPr lang="en-US" sz="3200" dirty="0"/>
              <a:t>Mendeleev (1871) was the first to start organizing elements by properties, this was the first Periodic table</a:t>
            </a:r>
          </a:p>
          <a:p>
            <a:endParaRPr lang="en-US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B51087-F4E3-4B95-91D1-06AF172E0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134" y="2603500"/>
            <a:ext cx="7206924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12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 – Groups and Periods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4" y="2212974"/>
            <a:ext cx="4902945" cy="464502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Across the top is the group number</a:t>
            </a:r>
          </a:p>
          <a:p>
            <a:pPr lvl="1"/>
            <a:r>
              <a:rPr lang="en-US" sz="3000" dirty="0"/>
              <a:t>Elements in the same group behave similarly</a:t>
            </a:r>
          </a:p>
          <a:p>
            <a:r>
              <a:rPr lang="en-US" sz="3200" dirty="0"/>
              <a:t>Periods are numbered on the left side </a:t>
            </a:r>
          </a:p>
          <a:p>
            <a:pPr lvl="1"/>
            <a:r>
              <a:rPr lang="en-US" sz="3000" dirty="0"/>
              <a:t>These show an increasing energy level (think rings of Bohr model)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B51087-F4E3-4B95-91D1-06AF172E0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871" y="2584450"/>
            <a:ext cx="7206924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539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 –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4" y="2212974"/>
            <a:ext cx="4902945" cy="4645025"/>
          </a:xfrm>
        </p:spPr>
        <p:txBody>
          <a:bodyPr>
            <a:normAutofit/>
          </a:bodyPr>
          <a:lstStyle/>
          <a:p>
            <a:r>
              <a:rPr lang="en-US" sz="3200" dirty="0"/>
              <a:t>Bottom Left – Largest atom</a:t>
            </a:r>
          </a:p>
          <a:p>
            <a:r>
              <a:rPr lang="en-US" sz="3200" dirty="0"/>
              <a:t>Top Right – Largest</a:t>
            </a:r>
          </a:p>
          <a:p>
            <a:pPr lvl="1"/>
            <a:r>
              <a:rPr lang="en-US" sz="2800" dirty="0"/>
              <a:t>Electronegativity</a:t>
            </a:r>
          </a:p>
          <a:p>
            <a:pPr lvl="1"/>
            <a:r>
              <a:rPr lang="en-US" sz="2800" dirty="0"/>
              <a:t>Ionization energy</a:t>
            </a:r>
          </a:p>
          <a:p>
            <a:pPr lvl="1"/>
            <a:r>
              <a:rPr lang="en-US" sz="2800" dirty="0"/>
              <a:t>Electron affinity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B51087-F4E3-4B95-91D1-06AF172E0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871" y="2584450"/>
            <a:ext cx="7206924" cy="34163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5DFC28F-31AF-43AB-90D0-873CDBDD9727}"/>
              </a:ext>
            </a:extLst>
          </p:cNvPr>
          <p:cNvCxnSpPr>
            <a:cxnSpLocks/>
          </p:cNvCxnSpPr>
          <p:nvPr/>
        </p:nvCxnSpPr>
        <p:spPr>
          <a:xfrm>
            <a:off x="4762500" y="2933700"/>
            <a:ext cx="0" cy="23812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20C58-8535-4879-9008-FABA453F8AFE}"/>
              </a:ext>
            </a:extLst>
          </p:cNvPr>
          <p:cNvCxnSpPr>
            <a:cxnSpLocks/>
          </p:cNvCxnSpPr>
          <p:nvPr/>
        </p:nvCxnSpPr>
        <p:spPr>
          <a:xfrm flipH="1">
            <a:off x="4972050" y="5314950"/>
            <a:ext cx="69056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453A91A-AA73-4F38-8D78-E442C7D89747}"/>
              </a:ext>
            </a:extLst>
          </p:cNvPr>
          <p:cNvSpPr txBox="1"/>
          <p:nvPr/>
        </p:nvSpPr>
        <p:spPr>
          <a:xfrm>
            <a:off x="4277261" y="5317094"/>
            <a:ext cx="1418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Larger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498670-ED0F-4260-B1EF-21D5EECECFE2}"/>
              </a:ext>
            </a:extLst>
          </p:cNvPr>
          <p:cNvCxnSpPr/>
          <p:nvPr/>
        </p:nvCxnSpPr>
        <p:spPr>
          <a:xfrm>
            <a:off x="5210175" y="2447925"/>
            <a:ext cx="6743700" cy="0"/>
          </a:xfrm>
          <a:prstGeom prst="straightConnector1">
            <a:avLst/>
          </a:prstGeom>
          <a:ln w="539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D8EA43B-7ECB-4639-8D29-24151A5BA73D}"/>
              </a:ext>
            </a:extLst>
          </p:cNvPr>
          <p:cNvCxnSpPr/>
          <p:nvPr/>
        </p:nvCxnSpPr>
        <p:spPr>
          <a:xfrm flipV="1">
            <a:off x="12084795" y="2447925"/>
            <a:ext cx="0" cy="2730500"/>
          </a:xfrm>
          <a:prstGeom prst="straightConnector1">
            <a:avLst/>
          </a:prstGeom>
          <a:ln w="539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6F74529-98B9-4961-902C-428AF9620FBF}"/>
              </a:ext>
            </a:extLst>
          </p:cNvPr>
          <p:cNvSpPr txBox="1"/>
          <p:nvPr/>
        </p:nvSpPr>
        <p:spPr>
          <a:xfrm>
            <a:off x="10601331" y="1984118"/>
            <a:ext cx="1781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</a:rPr>
              <a:t>EN, IE, EA</a:t>
            </a:r>
          </a:p>
        </p:txBody>
      </p:sp>
    </p:spTree>
    <p:extLst>
      <p:ext uri="{BB962C8B-B14F-4D97-AF65-F5344CB8AC3E}">
        <p14:creationId xmlns:p14="http://schemas.microsoft.com/office/powerpoint/2010/main" val="4013724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 – Groups and Periods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4" y="2212974"/>
            <a:ext cx="4902945" cy="464502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Most of the periodic table is metals – gray (bottom left)</a:t>
            </a:r>
          </a:p>
          <a:p>
            <a:r>
              <a:rPr lang="en-US" sz="3200" dirty="0"/>
              <a:t>Most of the nonmetals are in the top right – orange (H is also nonmetal)</a:t>
            </a:r>
          </a:p>
          <a:p>
            <a:r>
              <a:rPr lang="en-US" sz="3200" dirty="0"/>
              <a:t>A metalloid can behave like either (blue)</a:t>
            </a:r>
            <a:endParaRPr lang="en-US" sz="3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F5201D-2649-4CAF-B8F4-5D1EECC68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149" y="2304908"/>
            <a:ext cx="6981434" cy="333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206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5" y="2505205"/>
            <a:ext cx="4809994" cy="3983277"/>
          </a:xfrm>
        </p:spPr>
        <p:txBody>
          <a:bodyPr>
            <a:normAutofit/>
          </a:bodyPr>
          <a:lstStyle/>
          <a:p>
            <a:r>
              <a:rPr lang="en-US" sz="3600" dirty="0"/>
              <a:t>Alkali Metals – Blow up when thrown in water</a:t>
            </a:r>
          </a:p>
          <a:p>
            <a:r>
              <a:rPr lang="en-US" sz="3600" dirty="0"/>
              <a:t>Found in Group 1 </a:t>
            </a:r>
          </a:p>
          <a:p>
            <a:r>
              <a:rPr lang="en-US" sz="3600" dirty="0"/>
              <a:t>Does not include H</a:t>
            </a:r>
          </a:p>
          <a:p>
            <a:r>
              <a:rPr lang="en-US" sz="3600" dirty="0"/>
              <a:t>Have 1 valence e</a:t>
            </a:r>
            <a:r>
              <a:rPr lang="en-US" sz="3600" baseline="30000" dirty="0"/>
              <a:t>-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1AF135-CF1D-462D-9B0A-1D1724D96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488" y="1439129"/>
            <a:ext cx="1533333" cy="5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882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5" y="2505205"/>
            <a:ext cx="4809994" cy="3983277"/>
          </a:xfrm>
        </p:spPr>
        <p:txBody>
          <a:bodyPr>
            <a:normAutofit/>
          </a:bodyPr>
          <a:lstStyle/>
          <a:p>
            <a:r>
              <a:rPr lang="en-US" sz="3600" dirty="0"/>
              <a:t>Alkaline Earth Metals – also very reactive</a:t>
            </a:r>
          </a:p>
          <a:p>
            <a:r>
              <a:rPr lang="en-US" sz="3600" dirty="0"/>
              <a:t>Found in Group 2 </a:t>
            </a:r>
          </a:p>
          <a:p>
            <a:r>
              <a:rPr lang="en-US" sz="3600" dirty="0"/>
              <a:t>Have 2 valence e</a:t>
            </a:r>
            <a:r>
              <a:rPr lang="en-US" sz="3600" baseline="30000" dirty="0"/>
              <a:t>-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32D76B-B4F9-44B7-9FEC-F7F337311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610" y="1327150"/>
            <a:ext cx="771429" cy="5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881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5" y="2505205"/>
            <a:ext cx="4809994" cy="3983277"/>
          </a:xfrm>
        </p:spPr>
        <p:txBody>
          <a:bodyPr>
            <a:normAutofit/>
          </a:bodyPr>
          <a:lstStyle/>
          <a:p>
            <a:r>
              <a:rPr lang="en-US" sz="3600" dirty="0"/>
              <a:t>Transition Metals – good conductors</a:t>
            </a:r>
          </a:p>
          <a:p>
            <a:r>
              <a:rPr lang="en-US" sz="3600" dirty="0"/>
              <a:t>Found in Group 3-10 </a:t>
            </a:r>
          </a:p>
          <a:p>
            <a:r>
              <a:rPr lang="en-US" sz="3600" dirty="0"/>
              <a:t>Have varying valence e</a:t>
            </a:r>
            <a:r>
              <a:rPr lang="en-US" sz="3600" baseline="30000" dirty="0"/>
              <a:t>-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3E7652-9634-4A71-AD9C-64CD20B10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874" y="2483188"/>
            <a:ext cx="6275991" cy="418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76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F16CC-7781-48BF-BFA7-B22DA9BF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‘Atom’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F77F-A0FA-4FE7-A200-6478F1C70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742" y="2317072"/>
            <a:ext cx="8697157" cy="454092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Ancient Greek philosopher Democritus (around 400 BCE) theorized that there was a particle that couldn’t be destroyed</a:t>
            </a:r>
          </a:p>
          <a:p>
            <a:r>
              <a:rPr lang="en-US" sz="3200" dirty="0"/>
              <a:t>However it wasn’t until the 1800’s that Dalton was able to shoe evidence that it existed</a:t>
            </a:r>
          </a:p>
          <a:p>
            <a:r>
              <a:rPr lang="en-US" sz="3200" dirty="0"/>
              <a:t>They theorized that the atom was:</a:t>
            </a:r>
          </a:p>
          <a:p>
            <a:pPr lvl="1"/>
            <a:r>
              <a:rPr lang="en-US" sz="2800" dirty="0"/>
              <a:t>Atoms of different elements were different (RIGHT!)</a:t>
            </a:r>
          </a:p>
          <a:p>
            <a:pPr lvl="1"/>
            <a:r>
              <a:rPr lang="en-US" sz="2800" dirty="0"/>
              <a:t>Atoms were indivisible (WRONG!)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80A24AB-8823-49D3-80F9-3F2474065FD0}"/>
              </a:ext>
            </a:extLst>
          </p:cNvPr>
          <p:cNvSpPr/>
          <p:nvPr/>
        </p:nvSpPr>
        <p:spPr>
          <a:xfrm>
            <a:off x="9339309" y="3266983"/>
            <a:ext cx="2325949" cy="2325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3AA7C-01E0-4045-8230-61747BAE071A}"/>
              </a:ext>
            </a:extLst>
          </p:cNvPr>
          <p:cNvSpPr txBox="1"/>
          <p:nvPr/>
        </p:nvSpPr>
        <p:spPr>
          <a:xfrm>
            <a:off x="10085043" y="4126984"/>
            <a:ext cx="129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ATOM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AB7FD2-785F-477D-96C1-557EF34373B6}"/>
              </a:ext>
            </a:extLst>
          </p:cNvPr>
          <p:cNvSpPr txBox="1"/>
          <p:nvPr/>
        </p:nvSpPr>
        <p:spPr>
          <a:xfrm>
            <a:off x="8759208" y="5813873"/>
            <a:ext cx="3242292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Dalton/Democritus Model of the Atom</a:t>
            </a:r>
          </a:p>
        </p:txBody>
      </p:sp>
    </p:spTree>
    <p:extLst>
      <p:ext uri="{BB962C8B-B14F-4D97-AF65-F5344CB8AC3E}">
        <p14:creationId xmlns:p14="http://schemas.microsoft.com/office/powerpoint/2010/main" val="2689303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5" y="2505205"/>
            <a:ext cx="4809994" cy="3983277"/>
          </a:xfrm>
        </p:spPr>
        <p:txBody>
          <a:bodyPr>
            <a:normAutofit/>
          </a:bodyPr>
          <a:lstStyle/>
          <a:p>
            <a:r>
              <a:rPr lang="en-US" sz="3600" dirty="0"/>
              <a:t>Halogens – most reactive nonmetals</a:t>
            </a:r>
          </a:p>
          <a:p>
            <a:r>
              <a:rPr lang="en-US" sz="3600" dirty="0"/>
              <a:t>Found in Group 17 </a:t>
            </a:r>
          </a:p>
          <a:p>
            <a:r>
              <a:rPr lang="en-US" sz="3600" dirty="0"/>
              <a:t>Have 7 valence e</a:t>
            </a:r>
            <a:r>
              <a:rPr lang="en-US" sz="3600" baseline="30000" dirty="0"/>
              <a:t>-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3D7C6B-1F37-494B-A7B0-9EBD4FDEB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885" y="1495743"/>
            <a:ext cx="771429" cy="5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27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4" y="2505205"/>
            <a:ext cx="7768415" cy="3983277"/>
          </a:xfrm>
        </p:spPr>
        <p:txBody>
          <a:bodyPr>
            <a:normAutofit/>
          </a:bodyPr>
          <a:lstStyle/>
          <a:p>
            <a:r>
              <a:rPr lang="en-US" sz="3600" dirty="0"/>
              <a:t>Noble gases – (SNOBS) they don’t react much at all</a:t>
            </a:r>
          </a:p>
          <a:p>
            <a:r>
              <a:rPr lang="en-US" sz="3600" dirty="0"/>
              <a:t>Found in Group 18 </a:t>
            </a:r>
          </a:p>
          <a:p>
            <a:r>
              <a:rPr lang="en-US" sz="3600" dirty="0"/>
              <a:t>Have 8 valence e</a:t>
            </a:r>
            <a:r>
              <a:rPr lang="en-US" sz="3600" baseline="30000" dirty="0"/>
              <a:t>- </a:t>
            </a:r>
            <a:r>
              <a:rPr lang="en-US" sz="3600" dirty="0"/>
              <a:t>(completed shell)</a:t>
            </a:r>
          </a:p>
          <a:p>
            <a:r>
              <a:rPr lang="en-US" sz="3600" dirty="0"/>
              <a:t>Everyone wants to be like these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EB83D-D6CC-47B7-994C-20BD98507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2885" y="1772286"/>
            <a:ext cx="771429" cy="5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991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C5B8-2ED1-4790-A33C-282EB31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7757-9722-4E72-898E-D88CE6FE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34" y="2505205"/>
            <a:ext cx="7768415" cy="3983277"/>
          </a:xfrm>
        </p:spPr>
        <p:txBody>
          <a:bodyPr>
            <a:normAutofit/>
          </a:bodyPr>
          <a:lstStyle/>
          <a:p>
            <a:r>
              <a:rPr lang="en-US" sz="3600" dirty="0"/>
              <a:t>Rare earth elements</a:t>
            </a:r>
          </a:p>
          <a:p>
            <a:r>
              <a:rPr lang="en-US" sz="3600" dirty="0"/>
              <a:t>Found at bottom of periodic table</a:t>
            </a:r>
          </a:p>
          <a:p>
            <a:r>
              <a:rPr lang="en-US" sz="3600" dirty="0" err="1"/>
              <a:t>Lathanoides</a:t>
            </a:r>
            <a:endParaRPr lang="en-US" sz="3600" dirty="0"/>
          </a:p>
          <a:p>
            <a:r>
              <a:rPr lang="en-US" sz="3600" dirty="0" err="1"/>
              <a:t>Actanoides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9154BA-58BD-480D-8452-372A2F2AA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990" y="5237826"/>
            <a:ext cx="7957814" cy="1056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898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 – Positive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4" y="2212974"/>
            <a:ext cx="4902945" cy="4645025"/>
          </a:xfrm>
        </p:spPr>
        <p:txBody>
          <a:bodyPr>
            <a:normAutofit/>
          </a:bodyPr>
          <a:lstStyle/>
          <a:p>
            <a:r>
              <a:rPr lang="en-US" sz="3200" dirty="0"/>
              <a:t>Groups like to become different charges</a:t>
            </a:r>
          </a:p>
          <a:p>
            <a:r>
              <a:rPr lang="en-US" sz="3200" dirty="0"/>
              <a:t>Group 1: +1</a:t>
            </a:r>
          </a:p>
          <a:p>
            <a:r>
              <a:rPr lang="en-US" sz="3200" dirty="0"/>
              <a:t>Group 2: +2</a:t>
            </a:r>
          </a:p>
          <a:p>
            <a:r>
              <a:rPr lang="en-US" sz="3200" dirty="0"/>
              <a:t>Skip 3-12</a:t>
            </a:r>
          </a:p>
          <a:p>
            <a:r>
              <a:rPr lang="en-US" sz="3200" dirty="0"/>
              <a:t>Group 13: +3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B51087-F4E3-4B95-91D1-06AF172E0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871" y="2584450"/>
            <a:ext cx="7206924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670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B528-CD8B-44A1-96D1-86359ED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 – Negative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4F9F-8DE9-4F7C-A458-726CE5734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4" y="2212974"/>
            <a:ext cx="4902945" cy="4645025"/>
          </a:xfrm>
        </p:spPr>
        <p:txBody>
          <a:bodyPr>
            <a:normAutofit/>
          </a:bodyPr>
          <a:lstStyle/>
          <a:p>
            <a:r>
              <a:rPr lang="en-US" sz="3200" dirty="0"/>
              <a:t>Groups like to become different charges</a:t>
            </a:r>
          </a:p>
          <a:p>
            <a:r>
              <a:rPr lang="en-US" sz="3200" dirty="0"/>
              <a:t>Group 17: -1</a:t>
            </a:r>
          </a:p>
          <a:p>
            <a:r>
              <a:rPr lang="en-US" sz="3200" dirty="0"/>
              <a:t>Group 16: -2</a:t>
            </a:r>
          </a:p>
          <a:p>
            <a:r>
              <a:rPr lang="en-US" sz="3200" dirty="0"/>
              <a:t>Group 15: -3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B51087-F4E3-4B95-91D1-06AF172E0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871" y="2584450"/>
            <a:ext cx="7206924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74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D8A6C-3821-4F87-809E-8AE00F06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41910-F598-4F99-8ACE-E8B623D0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2305051"/>
            <a:ext cx="8512951" cy="4467224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Thompson discovered the electrons (early 1900’s) and had to revise the model</a:t>
            </a:r>
          </a:p>
          <a:p>
            <a:r>
              <a:rPr lang="en-US" sz="3600" dirty="0"/>
              <a:t>He theorized:</a:t>
            </a:r>
          </a:p>
          <a:p>
            <a:pPr lvl="1"/>
            <a:r>
              <a:rPr lang="en-US" sz="3200" dirty="0"/>
              <a:t>The atom was a positive charge (WRONG!)</a:t>
            </a:r>
          </a:p>
          <a:p>
            <a:pPr lvl="1"/>
            <a:r>
              <a:rPr lang="en-US" sz="3200" dirty="0"/>
              <a:t>The electrons in the atom were negative making the charge neutral (RIGHT!)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C6937E-12CD-4106-8D7A-708DD9483971}"/>
              </a:ext>
            </a:extLst>
          </p:cNvPr>
          <p:cNvSpPr/>
          <p:nvPr/>
        </p:nvSpPr>
        <p:spPr>
          <a:xfrm>
            <a:off x="9339309" y="3266983"/>
            <a:ext cx="2325949" cy="2325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30D984-CA49-4A03-AC25-950EB91044FC}"/>
              </a:ext>
            </a:extLst>
          </p:cNvPr>
          <p:cNvSpPr/>
          <p:nvPr/>
        </p:nvSpPr>
        <p:spPr>
          <a:xfrm>
            <a:off x="10289224" y="3852909"/>
            <a:ext cx="363985" cy="1162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B3FDE8-2876-4481-BDE8-52EBDDD88291}"/>
              </a:ext>
            </a:extLst>
          </p:cNvPr>
          <p:cNvSpPr/>
          <p:nvPr/>
        </p:nvSpPr>
        <p:spPr>
          <a:xfrm rot="5400000">
            <a:off x="10320290" y="3848470"/>
            <a:ext cx="363985" cy="1162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A2983C6-FC0C-402B-A107-FB3BDF29CA21}"/>
              </a:ext>
            </a:extLst>
          </p:cNvPr>
          <p:cNvSpPr/>
          <p:nvPr/>
        </p:nvSpPr>
        <p:spPr>
          <a:xfrm>
            <a:off x="9734551" y="3724275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059890-346D-467E-8951-0D3FEB0B85E1}"/>
              </a:ext>
            </a:extLst>
          </p:cNvPr>
          <p:cNvSpPr txBox="1"/>
          <p:nvPr/>
        </p:nvSpPr>
        <p:spPr>
          <a:xfrm>
            <a:off x="9734551" y="3638550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F3C05F0-F082-4C53-AD53-CC409E9D3B7F}"/>
              </a:ext>
            </a:extLst>
          </p:cNvPr>
          <p:cNvSpPr/>
          <p:nvPr/>
        </p:nvSpPr>
        <p:spPr>
          <a:xfrm>
            <a:off x="9834416" y="4778405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834C2E-F7A9-409F-A7FA-929D34E44246}"/>
              </a:ext>
            </a:extLst>
          </p:cNvPr>
          <p:cNvSpPr txBox="1"/>
          <p:nvPr/>
        </p:nvSpPr>
        <p:spPr>
          <a:xfrm>
            <a:off x="9834416" y="4692680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B320941-23BF-45FA-BA22-37AC4ECD79DC}"/>
              </a:ext>
            </a:extLst>
          </p:cNvPr>
          <p:cNvSpPr/>
          <p:nvPr/>
        </p:nvSpPr>
        <p:spPr>
          <a:xfrm>
            <a:off x="10738557" y="3683030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C0445D-E12C-47F7-BD72-CD2D2E85C1D6}"/>
              </a:ext>
            </a:extLst>
          </p:cNvPr>
          <p:cNvSpPr txBox="1"/>
          <p:nvPr/>
        </p:nvSpPr>
        <p:spPr>
          <a:xfrm>
            <a:off x="10738557" y="3597305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881A0A-216E-4D4A-AF5F-7A731B9150E3}"/>
              </a:ext>
            </a:extLst>
          </p:cNvPr>
          <p:cNvSpPr/>
          <p:nvPr/>
        </p:nvSpPr>
        <p:spPr>
          <a:xfrm>
            <a:off x="11165977" y="4849343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220CED-08D4-487A-9EC5-3523AFCDC070}"/>
              </a:ext>
            </a:extLst>
          </p:cNvPr>
          <p:cNvSpPr txBox="1"/>
          <p:nvPr/>
        </p:nvSpPr>
        <p:spPr>
          <a:xfrm>
            <a:off x="11165977" y="4763618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12B871-9F89-4709-A75B-3FDDD5ED28A7}"/>
              </a:ext>
            </a:extLst>
          </p:cNvPr>
          <p:cNvSpPr txBox="1"/>
          <p:nvPr/>
        </p:nvSpPr>
        <p:spPr>
          <a:xfrm>
            <a:off x="8759208" y="5813873"/>
            <a:ext cx="3242292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Thompson </a:t>
            </a:r>
          </a:p>
          <a:p>
            <a:r>
              <a:rPr lang="en-US" sz="2400" dirty="0"/>
              <a:t>Model of the Atom</a:t>
            </a:r>
          </a:p>
        </p:txBody>
      </p:sp>
    </p:spTree>
    <p:extLst>
      <p:ext uri="{BB962C8B-B14F-4D97-AF65-F5344CB8AC3E}">
        <p14:creationId xmlns:p14="http://schemas.microsoft.com/office/powerpoint/2010/main" val="383132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5F88D6FF-E8F7-4725-9CE1-12B2F09BEA55}"/>
              </a:ext>
            </a:extLst>
          </p:cNvPr>
          <p:cNvSpPr/>
          <p:nvPr/>
        </p:nvSpPr>
        <p:spPr>
          <a:xfrm rot="18000000">
            <a:off x="10246806" y="3531985"/>
            <a:ext cx="451557" cy="16033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DA169CC-ADF8-42B3-8308-2F83F1D48284}"/>
              </a:ext>
            </a:extLst>
          </p:cNvPr>
          <p:cNvSpPr/>
          <p:nvPr/>
        </p:nvSpPr>
        <p:spPr>
          <a:xfrm rot="20943836">
            <a:off x="10274308" y="3590986"/>
            <a:ext cx="451557" cy="16033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D3CD6DA-8C32-41B0-8D0A-E4365EC5042F}"/>
              </a:ext>
            </a:extLst>
          </p:cNvPr>
          <p:cNvSpPr/>
          <p:nvPr/>
        </p:nvSpPr>
        <p:spPr>
          <a:xfrm rot="2417212">
            <a:off x="10185970" y="3597306"/>
            <a:ext cx="451557" cy="16033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FA928D-F188-48DD-A53D-B7B7805D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CEB51-03E5-4234-847A-0EA262784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75" y="2505075"/>
            <a:ext cx="9217854" cy="4257675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Rutherford (1911) shot atoms with a particle and discovered a densely packed core of positive which we now call the nucleus</a:t>
            </a:r>
          </a:p>
          <a:p>
            <a:r>
              <a:rPr lang="en-US" sz="3600" dirty="0"/>
              <a:t>He theorized:</a:t>
            </a:r>
          </a:p>
          <a:p>
            <a:pPr lvl="1"/>
            <a:r>
              <a:rPr lang="en-US" sz="3200" dirty="0"/>
              <a:t>The nucleus has all the positive charge (RIGHT!)</a:t>
            </a:r>
          </a:p>
          <a:p>
            <a:pPr lvl="1"/>
            <a:r>
              <a:rPr lang="en-US" sz="3200" dirty="0"/>
              <a:t>The electrons just orbit around (Kind of right)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347075-8481-48F3-BCE4-A3D4FAE494A9}"/>
              </a:ext>
            </a:extLst>
          </p:cNvPr>
          <p:cNvSpPr/>
          <p:nvPr/>
        </p:nvSpPr>
        <p:spPr>
          <a:xfrm>
            <a:off x="10411748" y="4311650"/>
            <a:ext cx="162017" cy="162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9258E8-6558-4AFA-ACB8-156BA13322DA}"/>
              </a:ext>
            </a:extLst>
          </p:cNvPr>
          <p:cNvSpPr/>
          <p:nvPr/>
        </p:nvSpPr>
        <p:spPr>
          <a:xfrm>
            <a:off x="10239466" y="3539046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8425A9-11FB-4B4A-A2A8-E5CFF6E64602}"/>
              </a:ext>
            </a:extLst>
          </p:cNvPr>
          <p:cNvSpPr txBox="1"/>
          <p:nvPr/>
        </p:nvSpPr>
        <p:spPr>
          <a:xfrm>
            <a:off x="10239466" y="3453321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AA1A763-4C73-4075-9686-7D2802A86FC8}"/>
              </a:ext>
            </a:extLst>
          </p:cNvPr>
          <p:cNvSpPr/>
          <p:nvPr/>
        </p:nvSpPr>
        <p:spPr>
          <a:xfrm>
            <a:off x="9762526" y="4864130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B6C151-1AFD-4134-80E9-F2518DDA183D}"/>
              </a:ext>
            </a:extLst>
          </p:cNvPr>
          <p:cNvSpPr txBox="1"/>
          <p:nvPr/>
        </p:nvSpPr>
        <p:spPr>
          <a:xfrm>
            <a:off x="9762526" y="4778405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AFED3A7-FCB1-4840-84CE-B5283A11E592}"/>
              </a:ext>
            </a:extLst>
          </p:cNvPr>
          <p:cNvSpPr/>
          <p:nvPr/>
        </p:nvSpPr>
        <p:spPr>
          <a:xfrm>
            <a:off x="11007911" y="4559392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66D3B0-2D0B-4447-978C-2131FAA18BB3}"/>
              </a:ext>
            </a:extLst>
          </p:cNvPr>
          <p:cNvSpPr txBox="1"/>
          <p:nvPr/>
        </p:nvSpPr>
        <p:spPr>
          <a:xfrm>
            <a:off x="11007911" y="4473667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2656DE-C30F-466B-9141-854AD6410981}"/>
              </a:ext>
            </a:extLst>
          </p:cNvPr>
          <p:cNvSpPr txBox="1"/>
          <p:nvPr/>
        </p:nvSpPr>
        <p:spPr>
          <a:xfrm>
            <a:off x="9124950" y="5813873"/>
            <a:ext cx="3067050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Rutherford </a:t>
            </a:r>
          </a:p>
          <a:p>
            <a:r>
              <a:rPr lang="en-US" sz="2400" dirty="0"/>
              <a:t>Model of the Atom</a:t>
            </a:r>
          </a:p>
        </p:txBody>
      </p:sp>
    </p:spTree>
    <p:extLst>
      <p:ext uri="{BB962C8B-B14F-4D97-AF65-F5344CB8AC3E}">
        <p14:creationId xmlns:p14="http://schemas.microsoft.com/office/powerpoint/2010/main" val="1630400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F53F5240-4D24-40E7-89A8-72D49E57E699}"/>
              </a:ext>
            </a:extLst>
          </p:cNvPr>
          <p:cNvSpPr/>
          <p:nvPr/>
        </p:nvSpPr>
        <p:spPr>
          <a:xfrm rot="18000000">
            <a:off x="9820434" y="3699958"/>
            <a:ext cx="1348102" cy="135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0DBFA-4255-4DE7-A61C-A8E60936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Quantized electrons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0905A-0213-409C-9429-5A14C7923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03500"/>
            <a:ext cx="9186759" cy="425450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Bohr (1913) revised Rutherford’s theory to account for emission spectrum of atoms.</a:t>
            </a:r>
          </a:p>
          <a:p>
            <a:r>
              <a:rPr lang="en-US" sz="3600" dirty="0"/>
              <a:t>He theorized:</a:t>
            </a:r>
          </a:p>
          <a:p>
            <a:pPr lvl="1"/>
            <a:r>
              <a:rPr lang="en-US" sz="3200" dirty="0"/>
              <a:t>Electrons can only be at certain locations, quantized (RIGHT!)</a:t>
            </a:r>
          </a:p>
          <a:p>
            <a:pPr lvl="1"/>
            <a:r>
              <a:rPr lang="en-US" sz="3200" dirty="0"/>
              <a:t>However his model didn’t work for larger atoms (so close)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FF95E6-732D-4174-9E30-2110F88A6FBC}"/>
              </a:ext>
            </a:extLst>
          </p:cNvPr>
          <p:cNvSpPr/>
          <p:nvPr/>
        </p:nvSpPr>
        <p:spPr>
          <a:xfrm rot="18000000">
            <a:off x="10139308" y="4021471"/>
            <a:ext cx="756782" cy="76245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5A097C-D3F1-4820-8488-F12159271B96}"/>
              </a:ext>
            </a:extLst>
          </p:cNvPr>
          <p:cNvSpPr/>
          <p:nvPr/>
        </p:nvSpPr>
        <p:spPr>
          <a:xfrm>
            <a:off x="10411748" y="4311650"/>
            <a:ext cx="162017" cy="162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E4919F3-A178-47AF-A57A-15BB3B84E0D3}"/>
              </a:ext>
            </a:extLst>
          </p:cNvPr>
          <p:cNvSpPr/>
          <p:nvPr/>
        </p:nvSpPr>
        <p:spPr>
          <a:xfrm>
            <a:off x="10115979" y="4036726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D94F5B-859B-41EE-9C95-A5841DA3D7A6}"/>
              </a:ext>
            </a:extLst>
          </p:cNvPr>
          <p:cNvSpPr txBox="1"/>
          <p:nvPr/>
        </p:nvSpPr>
        <p:spPr>
          <a:xfrm>
            <a:off x="10115979" y="3951001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6892E72-D2CD-4AA1-A061-9561B4B384C7}"/>
              </a:ext>
            </a:extLst>
          </p:cNvPr>
          <p:cNvSpPr/>
          <p:nvPr/>
        </p:nvSpPr>
        <p:spPr>
          <a:xfrm>
            <a:off x="9952411" y="4791016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C518DE-9F93-4EFC-AE90-55B71F506411}"/>
              </a:ext>
            </a:extLst>
          </p:cNvPr>
          <p:cNvSpPr txBox="1"/>
          <p:nvPr/>
        </p:nvSpPr>
        <p:spPr>
          <a:xfrm>
            <a:off x="9952411" y="4705291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633A5A-2F57-4CAD-BC96-CCB498ACF16E}"/>
              </a:ext>
            </a:extLst>
          </p:cNvPr>
          <p:cNvSpPr/>
          <p:nvPr/>
        </p:nvSpPr>
        <p:spPr>
          <a:xfrm>
            <a:off x="10716568" y="4494798"/>
            <a:ext cx="270594" cy="2286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BE338B-695C-4FE0-8385-3BBE999D97BD}"/>
              </a:ext>
            </a:extLst>
          </p:cNvPr>
          <p:cNvSpPr txBox="1"/>
          <p:nvPr/>
        </p:nvSpPr>
        <p:spPr>
          <a:xfrm>
            <a:off x="10716568" y="4409073"/>
            <a:ext cx="270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69BBF6-627B-4982-9244-B48CD5A27701}"/>
              </a:ext>
            </a:extLst>
          </p:cNvPr>
          <p:cNvSpPr txBox="1"/>
          <p:nvPr/>
        </p:nvSpPr>
        <p:spPr>
          <a:xfrm>
            <a:off x="9124950" y="5813873"/>
            <a:ext cx="3067050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Bohr </a:t>
            </a:r>
          </a:p>
          <a:p>
            <a:r>
              <a:rPr lang="en-US" sz="2400" dirty="0"/>
              <a:t>Model of the Atom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50F386D-CBEA-413F-8CC8-C8D7A41CA269}"/>
              </a:ext>
            </a:extLst>
          </p:cNvPr>
          <p:cNvSpPr/>
          <p:nvPr/>
        </p:nvSpPr>
        <p:spPr>
          <a:xfrm rot="18000000">
            <a:off x="9585442" y="3464947"/>
            <a:ext cx="1814627" cy="18282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60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E4BC1079-551E-49C5-A77B-7AE59F5106AC}"/>
              </a:ext>
            </a:extLst>
          </p:cNvPr>
          <p:cNvSpPr/>
          <p:nvPr/>
        </p:nvSpPr>
        <p:spPr>
          <a:xfrm>
            <a:off x="9751910" y="3606388"/>
            <a:ext cx="1481692" cy="1525271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0B7B667-5CEB-4EB7-B2CC-96AFCC7A58EC}"/>
              </a:ext>
            </a:extLst>
          </p:cNvPr>
          <p:cNvSpPr/>
          <p:nvPr/>
        </p:nvSpPr>
        <p:spPr>
          <a:xfrm>
            <a:off x="10006981" y="3868962"/>
            <a:ext cx="971550" cy="100012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8A9E3C-34DD-4E91-816F-60ADFCC31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Mechanical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60FE-1B7F-47A8-AF9E-E9E4F33CD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6" y="2603500"/>
            <a:ext cx="8286990" cy="4254500"/>
          </a:xfrm>
        </p:spPr>
        <p:txBody>
          <a:bodyPr>
            <a:normAutofit/>
          </a:bodyPr>
          <a:lstStyle/>
          <a:p>
            <a:r>
              <a:rPr lang="en-US" sz="3600" dirty="0"/>
              <a:t>Schrodinger theorized that electrons didn’t move in orbit but as waves</a:t>
            </a:r>
          </a:p>
          <a:p>
            <a:r>
              <a:rPr lang="en-US" sz="3600" dirty="0"/>
              <a:t>This is our current model of the atom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96B95D8-0EFB-457E-A4F0-C34EEC1CCDCE}"/>
              </a:ext>
            </a:extLst>
          </p:cNvPr>
          <p:cNvSpPr/>
          <p:nvPr/>
        </p:nvSpPr>
        <p:spPr>
          <a:xfrm>
            <a:off x="10411748" y="4311650"/>
            <a:ext cx="162017" cy="162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D25678-0D24-44EA-931D-03F2EE984AF4}"/>
              </a:ext>
            </a:extLst>
          </p:cNvPr>
          <p:cNvSpPr txBox="1"/>
          <p:nvPr/>
        </p:nvSpPr>
        <p:spPr>
          <a:xfrm>
            <a:off x="9124950" y="5813873"/>
            <a:ext cx="3067050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Bohr </a:t>
            </a:r>
          </a:p>
          <a:p>
            <a:r>
              <a:rPr lang="en-US" sz="2400" dirty="0"/>
              <a:t>Model of the Atom</a:t>
            </a:r>
          </a:p>
        </p:txBody>
      </p:sp>
    </p:spTree>
    <p:extLst>
      <p:ext uri="{BB962C8B-B14F-4D97-AF65-F5344CB8AC3E}">
        <p14:creationId xmlns:p14="http://schemas.microsoft.com/office/powerpoint/2010/main" val="7280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71199A22-1E6B-4DC7-A64A-3134530DDE40}"/>
              </a:ext>
            </a:extLst>
          </p:cNvPr>
          <p:cNvSpPr/>
          <p:nvPr/>
        </p:nvSpPr>
        <p:spPr>
          <a:xfrm>
            <a:off x="10225085" y="3617914"/>
            <a:ext cx="1495425" cy="153352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EADC8-109F-40E8-BE74-43E758489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3D8A-B778-4B22-AFBB-94E1DD0AC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6" y="2257425"/>
            <a:ext cx="9344024" cy="4695825"/>
          </a:xfrm>
        </p:spPr>
        <p:txBody>
          <a:bodyPr>
            <a:normAutofit/>
          </a:bodyPr>
          <a:lstStyle/>
          <a:p>
            <a:r>
              <a:rPr lang="en-US" sz="2800" dirty="0"/>
              <a:t>All elements are made of atoms.</a:t>
            </a:r>
          </a:p>
          <a:p>
            <a:r>
              <a:rPr lang="en-US" sz="2800" dirty="0"/>
              <a:t>An atom of one element is different than any other</a:t>
            </a:r>
          </a:p>
          <a:p>
            <a:r>
              <a:rPr lang="en-US" sz="2800" dirty="0"/>
              <a:t>The number of protons (+) determines the element</a:t>
            </a:r>
          </a:p>
          <a:p>
            <a:r>
              <a:rPr lang="en-US" sz="2800" dirty="0"/>
              <a:t>Neutrons, no charge (0), are like glue that hold the protons together in a nucleus</a:t>
            </a:r>
          </a:p>
          <a:p>
            <a:r>
              <a:rPr lang="en-US" sz="2800" dirty="0"/>
              <a:t>The electrons (-), the cloud behind the nucleus, equal the number of protons when there is no charge on the atom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CFD7F9A-5701-4CB1-8C43-D49817C56566}"/>
              </a:ext>
            </a:extLst>
          </p:cNvPr>
          <p:cNvSpPr/>
          <p:nvPr/>
        </p:nvSpPr>
        <p:spPr>
          <a:xfrm>
            <a:off x="9329737" y="3543300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AC30D61-CBB2-4058-8BE9-7FEB96B2A7ED}"/>
              </a:ext>
            </a:extLst>
          </p:cNvPr>
          <p:cNvSpPr/>
          <p:nvPr/>
        </p:nvSpPr>
        <p:spPr>
          <a:xfrm>
            <a:off x="9329737" y="4110568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5E2F12-C32A-4C2D-90DA-12DDF425516C}"/>
              </a:ext>
            </a:extLst>
          </p:cNvPr>
          <p:cNvSpPr/>
          <p:nvPr/>
        </p:nvSpPr>
        <p:spPr>
          <a:xfrm>
            <a:off x="10872787" y="4215343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41A8E3B-85B1-4942-8571-434E008F322A}"/>
              </a:ext>
            </a:extLst>
          </p:cNvPr>
          <p:cNvSpPr/>
          <p:nvPr/>
        </p:nvSpPr>
        <p:spPr>
          <a:xfrm>
            <a:off x="10872786" y="4439180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B55420F-E764-4AC3-BC48-B01BA7604DA1}"/>
              </a:ext>
            </a:extLst>
          </p:cNvPr>
          <p:cNvSpPr/>
          <p:nvPr/>
        </p:nvSpPr>
        <p:spPr>
          <a:xfrm>
            <a:off x="11016848" y="4290222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A517F58-A43B-4A5C-B800-501BFBC49AE1}"/>
              </a:ext>
            </a:extLst>
          </p:cNvPr>
          <p:cNvSpPr/>
          <p:nvPr/>
        </p:nvSpPr>
        <p:spPr>
          <a:xfrm>
            <a:off x="11010896" y="4117712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DA4B2DD-3F74-4A99-A6FA-3A2E90585396}"/>
              </a:ext>
            </a:extLst>
          </p:cNvPr>
          <p:cNvSpPr/>
          <p:nvPr/>
        </p:nvSpPr>
        <p:spPr>
          <a:xfrm>
            <a:off x="10777532" y="4330173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1C781EB-C531-42C3-823D-0A2484E453B3}"/>
              </a:ext>
            </a:extLst>
          </p:cNvPr>
          <p:cNvSpPr/>
          <p:nvPr/>
        </p:nvSpPr>
        <p:spPr>
          <a:xfrm>
            <a:off x="10841829" y="4095750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E80E8C-335C-43CA-8376-539BAECDCA96}"/>
              </a:ext>
            </a:extLst>
          </p:cNvPr>
          <p:cNvSpPr/>
          <p:nvPr/>
        </p:nvSpPr>
        <p:spPr>
          <a:xfrm>
            <a:off x="10741817" y="4175127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03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1565-6364-453E-A04E-E3C3910C2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Bohr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B91A-EDDA-432B-BFE5-1CAEF3DA0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55" y="2289174"/>
            <a:ext cx="5779245" cy="456882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Bohr models do a great job for the first 20 or so elements so we use those to help learn the basics</a:t>
            </a:r>
          </a:p>
          <a:p>
            <a:r>
              <a:rPr lang="en-US" sz="3200" dirty="0"/>
              <a:t>How many protons, neutrons, and electrons would a helium atom have if there is a total mass of 4?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28D4D5-D6C9-447B-9FB8-0DCD0393694B}"/>
              </a:ext>
            </a:extLst>
          </p:cNvPr>
          <p:cNvSpPr txBox="1">
            <a:spLocks/>
          </p:cNvSpPr>
          <p:nvPr/>
        </p:nvSpPr>
        <p:spPr>
          <a:xfrm>
            <a:off x="6381750" y="2289173"/>
            <a:ext cx="5523706" cy="4568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Protons – defined by element (He = 2)</a:t>
            </a:r>
          </a:p>
          <a:p>
            <a:r>
              <a:rPr lang="en-US" sz="2800" dirty="0"/>
              <a:t>Neutrons = total mass – protons (4-2 = 2)</a:t>
            </a:r>
          </a:p>
          <a:p>
            <a:r>
              <a:rPr lang="en-US" sz="2800" dirty="0"/>
              <a:t>Electrons = number protons unless charged (2=2)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7387ECF-9204-42CB-A14A-E0F623746C37}"/>
              </a:ext>
            </a:extLst>
          </p:cNvPr>
          <p:cNvSpPr/>
          <p:nvPr/>
        </p:nvSpPr>
        <p:spPr>
          <a:xfrm>
            <a:off x="6913910" y="6028267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4C77972-47EC-4FA7-AAA4-5C8105233F97}"/>
              </a:ext>
            </a:extLst>
          </p:cNvPr>
          <p:cNvSpPr/>
          <p:nvPr/>
        </p:nvSpPr>
        <p:spPr>
          <a:xfrm>
            <a:off x="6907958" y="5855757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E40E212-446A-4F50-B9EF-94BED354D1E3}"/>
              </a:ext>
            </a:extLst>
          </p:cNvPr>
          <p:cNvSpPr/>
          <p:nvPr/>
        </p:nvSpPr>
        <p:spPr>
          <a:xfrm>
            <a:off x="6796041" y="5818717"/>
            <a:ext cx="200025" cy="20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0795CAB-92CC-4053-A965-F003E3941483}"/>
              </a:ext>
            </a:extLst>
          </p:cNvPr>
          <p:cNvSpPr/>
          <p:nvPr/>
        </p:nvSpPr>
        <p:spPr>
          <a:xfrm>
            <a:off x="6801993" y="5942012"/>
            <a:ext cx="200025" cy="2095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A3B0C57-2D15-4002-A898-0B29C03D817A}"/>
              </a:ext>
            </a:extLst>
          </p:cNvPr>
          <p:cNvSpPr/>
          <p:nvPr/>
        </p:nvSpPr>
        <p:spPr>
          <a:xfrm>
            <a:off x="6474570" y="5467350"/>
            <a:ext cx="1066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5579245-58D2-4A75-89B5-006437F24032}"/>
              </a:ext>
            </a:extLst>
          </p:cNvPr>
          <p:cNvSpPr/>
          <p:nvPr/>
        </p:nvSpPr>
        <p:spPr>
          <a:xfrm>
            <a:off x="6381750" y="5732462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4A9931C-AACD-43F3-9DFD-F2E7B841FD47}"/>
              </a:ext>
            </a:extLst>
          </p:cNvPr>
          <p:cNvSpPr/>
          <p:nvPr/>
        </p:nvSpPr>
        <p:spPr>
          <a:xfrm>
            <a:off x="7434166" y="6000750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50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35E1A-E84B-4449-9065-2843A349A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Bohr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A5A16-08C9-4A91-BF4D-F9E2E1FE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55850"/>
            <a:ext cx="5067300" cy="4254500"/>
          </a:xfrm>
        </p:spPr>
        <p:txBody>
          <a:bodyPr>
            <a:normAutofit/>
          </a:bodyPr>
          <a:lstStyle/>
          <a:p>
            <a:r>
              <a:rPr lang="en-US" sz="2800" dirty="0"/>
              <a:t>Draw the nucleus</a:t>
            </a:r>
          </a:p>
          <a:p>
            <a:r>
              <a:rPr lang="en-US" sz="2800" dirty="0"/>
              <a:t>Tell the number of protons and neutrons</a:t>
            </a:r>
          </a:p>
          <a:p>
            <a:r>
              <a:rPr lang="en-US" sz="2800" dirty="0"/>
              <a:t>Draw rings (only as many as you need)</a:t>
            </a:r>
          </a:p>
          <a:p>
            <a:pPr lvl="1"/>
            <a:r>
              <a:rPr lang="en-US" sz="2400" dirty="0"/>
              <a:t>First ring – 2 electrons</a:t>
            </a:r>
          </a:p>
          <a:p>
            <a:pPr lvl="1"/>
            <a:r>
              <a:rPr lang="en-US" sz="2400" dirty="0"/>
              <a:t>Second ring – 8 electrons</a:t>
            </a:r>
          </a:p>
          <a:p>
            <a:pPr lvl="1"/>
            <a:r>
              <a:rPr lang="en-US" sz="2400" dirty="0"/>
              <a:t>Third ring – 18 electrons</a:t>
            </a:r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9B74F7-86DF-4FC1-9ECF-E5219E4EE345}"/>
              </a:ext>
            </a:extLst>
          </p:cNvPr>
          <p:cNvSpPr txBox="1">
            <a:spLocks/>
          </p:cNvSpPr>
          <p:nvPr/>
        </p:nvSpPr>
        <p:spPr>
          <a:xfrm>
            <a:off x="5857875" y="2355850"/>
            <a:ext cx="5067300" cy="425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Carbon – 12 (total mass)</a:t>
            </a:r>
            <a:endParaRPr lang="en-US" sz="2400" dirty="0"/>
          </a:p>
          <a:p>
            <a:endParaRPr lang="en-US" sz="28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C3C143-FD46-4885-A45E-1622A52F305B}"/>
              </a:ext>
            </a:extLst>
          </p:cNvPr>
          <p:cNvSpPr/>
          <p:nvPr/>
        </p:nvSpPr>
        <p:spPr>
          <a:xfrm>
            <a:off x="8561736" y="4333874"/>
            <a:ext cx="106074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45FAC-8F08-4C1F-BA54-34FECCE0F337}"/>
              </a:ext>
            </a:extLst>
          </p:cNvPr>
          <p:cNvSpPr txBox="1"/>
          <p:nvPr/>
        </p:nvSpPr>
        <p:spPr>
          <a:xfrm>
            <a:off x="10267950" y="3619500"/>
            <a:ext cx="151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protons</a:t>
            </a:r>
          </a:p>
          <a:p>
            <a:r>
              <a:rPr lang="en-US" dirty="0"/>
              <a:t>6 neutrons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A4D4CF-C6D6-4500-BA14-0831CB8A2BD2}"/>
              </a:ext>
            </a:extLst>
          </p:cNvPr>
          <p:cNvSpPr/>
          <p:nvPr/>
        </p:nvSpPr>
        <p:spPr>
          <a:xfrm>
            <a:off x="8067735" y="3835399"/>
            <a:ext cx="1066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14BA1AB-9BFB-4AE4-9DD6-A7F6E8377EF0}"/>
              </a:ext>
            </a:extLst>
          </p:cNvPr>
          <p:cNvSpPr/>
          <p:nvPr/>
        </p:nvSpPr>
        <p:spPr>
          <a:xfrm>
            <a:off x="7974915" y="410051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A523A93-5FD1-48C3-A75F-C6E962310840}"/>
              </a:ext>
            </a:extLst>
          </p:cNvPr>
          <p:cNvSpPr/>
          <p:nvPr/>
        </p:nvSpPr>
        <p:spPr>
          <a:xfrm>
            <a:off x="9027331" y="4368799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058B54-0144-4B81-BEB6-C49E501B7BAC}"/>
              </a:ext>
            </a:extLst>
          </p:cNvPr>
          <p:cNvSpPr/>
          <p:nvPr/>
        </p:nvSpPr>
        <p:spPr>
          <a:xfrm>
            <a:off x="7601070" y="3321048"/>
            <a:ext cx="2000130" cy="2025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F7EBC47-75AA-4680-B64C-38D6433BF096}"/>
              </a:ext>
            </a:extLst>
          </p:cNvPr>
          <p:cNvSpPr/>
          <p:nvPr/>
        </p:nvSpPr>
        <p:spPr>
          <a:xfrm>
            <a:off x="7967722" y="3388518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B39E0E7-FE8B-4264-8169-E6B5622FB0EF}"/>
              </a:ext>
            </a:extLst>
          </p:cNvPr>
          <p:cNvSpPr/>
          <p:nvPr/>
        </p:nvSpPr>
        <p:spPr>
          <a:xfrm>
            <a:off x="9134535" y="341828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1B10255-4020-4B8F-B66A-AAD61B7E973C}"/>
              </a:ext>
            </a:extLst>
          </p:cNvPr>
          <p:cNvSpPr/>
          <p:nvPr/>
        </p:nvSpPr>
        <p:spPr>
          <a:xfrm>
            <a:off x="7803368" y="496887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0BB2E90-3C6D-49C9-B2C4-2E20F9CC4B6F}"/>
              </a:ext>
            </a:extLst>
          </p:cNvPr>
          <p:cNvSpPr/>
          <p:nvPr/>
        </p:nvSpPr>
        <p:spPr>
          <a:xfrm>
            <a:off x="9227356" y="497522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38290D-99B0-4E72-8FF0-5F30A21917CC}"/>
              </a:ext>
            </a:extLst>
          </p:cNvPr>
          <p:cNvSpPr txBox="1"/>
          <p:nvPr/>
        </p:nvSpPr>
        <p:spPr>
          <a:xfrm>
            <a:off x="5857875" y="5815802"/>
            <a:ext cx="609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there is still room for 2 more electrons in the second ring but I used all I had </a:t>
            </a:r>
          </a:p>
        </p:txBody>
      </p:sp>
    </p:spTree>
    <p:extLst>
      <p:ext uri="{BB962C8B-B14F-4D97-AF65-F5344CB8AC3E}">
        <p14:creationId xmlns:p14="http://schemas.microsoft.com/office/powerpoint/2010/main" val="1115115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191</TotalTime>
  <Words>847</Words>
  <Application>Microsoft Office PowerPoint</Application>
  <PresentationFormat>Widescreen</PresentationFormat>
  <Paragraphs>139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Ion Boardroom</vt:lpstr>
      <vt:lpstr>Understanding the History of Atoms</vt:lpstr>
      <vt:lpstr>The First ‘Atom’</vt:lpstr>
      <vt:lpstr>Electrons</vt:lpstr>
      <vt:lpstr>Nucleus </vt:lpstr>
      <vt:lpstr>Quantized electrons</vt:lpstr>
      <vt:lpstr>Quantum Mechanical</vt:lpstr>
      <vt:lpstr>Atom Basics</vt:lpstr>
      <vt:lpstr>Bohr Diagrams</vt:lpstr>
      <vt:lpstr>Bohr Diagrams</vt:lpstr>
      <vt:lpstr>Drawing atoms/Lewis Dot</vt:lpstr>
      <vt:lpstr>Lewis Dot Practice</vt:lpstr>
      <vt:lpstr>Lewis Dot Practice</vt:lpstr>
      <vt:lpstr>The Periodic Table</vt:lpstr>
      <vt:lpstr>The Periodic Table – Groups and Periods</vt:lpstr>
      <vt:lpstr>The Periodic Table – Trends</vt:lpstr>
      <vt:lpstr>The Periodic Table – Groups and Periods</vt:lpstr>
      <vt:lpstr>Families</vt:lpstr>
      <vt:lpstr>Families</vt:lpstr>
      <vt:lpstr>Families</vt:lpstr>
      <vt:lpstr>Families</vt:lpstr>
      <vt:lpstr>Families</vt:lpstr>
      <vt:lpstr>Families</vt:lpstr>
      <vt:lpstr>The Periodic Table – Positive Elements</vt:lpstr>
      <vt:lpstr>The Periodic Table – Negative Elements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History of Atoms</dc:title>
  <dc:creator>Stephen S. Dotson</dc:creator>
  <cp:lastModifiedBy>Stephen S. Dotson</cp:lastModifiedBy>
  <cp:revision>17</cp:revision>
  <dcterms:created xsi:type="dcterms:W3CDTF">2019-04-02T10:34:53Z</dcterms:created>
  <dcterms:modified xsi:type="dcterms:W3CDTF">2019-04-15T18:46:22Z</dcterms:modified>
</cp:coreProperties>
</file>