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5759" y="2166364"/>
            <a:ext cx="11471565" cy="1739347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0000"/>
              </a:lnSpc>
              <a:defRPr sz="6000" spc="15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996250"/>
            <a:ext cx="9144000" cy="1309255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9/24/2019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9/24/2019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019312" y="0"/>
            <a:ext cx="27432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0624" y="274638"/>
            <a:ext cx="2402380" cy="58975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199" y="274638"/>
            <a:ext cx="7973291" cy="5897562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422854"/>
            <a:ext cx="2743196" cy="365125"/>
          </a:xfrm>
        </p:spPr>
        <p:txBody>
          <a:bodyPr/>
          <a:lstStyle/>
          <a:p>
            <a:fld id="{96DFF08F-DC6B-4601-B491-B0F83F6DD2DA}" type="datetimeFigureOut">
              <a:rPr lang="en-US" dirty="0"/>
              <a:t>9/24/2019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776135" y="6422854"/>
            <a:ext cx="427966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3048" y="6422854"/>
            <a:ext cx="879759" cy="365125"/>
          </a:xfrm>
        </p:spPr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9/24/2019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191" y="2208879"/>
            <a:ext cx="10515600" cy="1676400"/>
          </a:xfrm>
        </p:spPr>
        <p:txBody>
          <a:bodyPr anchor="ctr">
            <a:noAutofit/>
          </a:bodyPr>
          <a:lstStyle>
            <a:lvl1pPr algn="ctr">
              <a:lnSpc>
                <a:spcPct val="80000"/>
              </a:lnSpc>
              <a:defRPr sz="6000" b="0" spc="150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3191" y="4010334"/>
            <a:ext cx="10515600" cy="1174639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6DFF08F-DC6B-4601-B491-B0F83F6DD2DA}" type="datetimeFigureOut">
              <a:rPr lang="en-US" dirty="0"/>
              <a:pPr/>
              <a:t>9/24/2019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05344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30391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9/24/2019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7008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07008" y="2656566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31230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31230" y="2656564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9/24/2019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9/24/2019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9/24/2019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7008" y="2120054"/>
            <a:ext cx="6126480" cy="4114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89023" y="2147486"/>
            <a:ext cx="3200400" cy="3432319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9/24/2019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0160" y="2211494"/>
            <a:ext cx="6126480" cy="3931920"/>
          </a:xfrm>
          <a:solidFill>
            <a:schemeClr val="tx2">
              <a:lumMod val="60000"/>
              <a:lumOff val="40000"/>
            </a:schemeClr>
          </a:solidFill>
        </p:spPr>
        <p:txBody>
          <a:bodyPr tIns="365760" anchor="t"/>
          <a:lstStyle>
            <a:lvl1pPr marL="0" indent="0" algn="ctr">
              <a:buNone/>
              <a:defRPr sz="320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90688" y="2150621"/>
            <a:ext cx="3200400" cy="3429000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9/24/2019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83" y="176109"/>
            <a:ext cx="12188952" cy="16459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02919" y="284176"/>
            <a:ext cx="9784080" cy="15087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2919" y="2011680"/>
            <a:ext cx="9784080" cy="42062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02266" y="6422854"/>
            <a:ext cx="3000894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fld id="{96DFF08F-DC6B-4601-B491-B0F83F6DD2DA}" type="datetimeFigureOut">
              <a:rPr lang="en-US" dirty="0"/>
              <a:pPr/>
              <a:t>9/24/2019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96471" y="6422854"/>
            <a:ext cx="50444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58927" y="6422854"/>
            <a:ext cx="946264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 b="0">
                <a:solidFill>
                  <a:schemeClr val="tx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000" kern="1200" cap="all" baseline="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tx1"/>
        </a:buClr>
        <a:buFont typeface="Wingdings" pitchFamily="2" charset="2"/>
        <a:buChar char="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6400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8686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2846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718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29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8062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64F7ED-D481-4943-8E7C-12988DBF4EE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Naming Compounds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B356700-EF68-4383-B37D-E4AE7C42B11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Dr. Dotson</a:t>
            </a:r>
          </a:p>
        </p:txBody>
      </p:sp>
    </p:spTree>
    <p:extLst>
      <p:ext uri="{BB962C8B-B14F-4D97-AF65-F5344CB8AC3E}">
        <p14:creationId xmlns:p14="http://schemas.microsoft.com/office/powerpoint/2010/main" val="29864748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D58839-1C9D-4ECF-A0EB-2B736DB0D2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1b Naming Ionic Bonds: polyatomic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262409-F686-49BA-87DD-26C72B6356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2011680"/>
            <a:ext cx="6982476" cy="4846320"/>
          </a:xfrm>
        </p:spPr>
        <p:txBody>
          <a:bodyPr>
            <a:normAutofit/>
          </a:bodyPr>
          <a:lstStyle/>
          <a:p>
            <a:r>
              <a:rPr lang="en-US" sz="3200" dirty="0"/>
              <a:t>Try a harder one aluminum sulfate </a:t>
            </a:r>
          </a:p>
          <a:p>
            <a:endParaRPr lang="en-US" sz="3200" dirty="0"/>
          </a:p>
          <a:p>
            <a:r>
              <a:rPr lang="en-US" sz="3200" dirty="0"/>
              <a:t>Aluminum – Al</a:t>
            </a:r>
            <a:r>
              <a:rPr lang="en-US" sz="3200" baseline="30000" dirty="0"/>
              <a:t>3+</a:t>
            </a:r>
            <a:r>
              <a:rPr lang="en-US" sz="3200" dirty="0"/>
              <a:t> (valence electrons)</a:t>
            </a:r>
          </a:p>
          <a:p>
            <a:r>
              <a:rPr lang="en-US" sz="3200" dirty="0"/>
              <a:t>Sulfate – SO</a:t>
            </a:r>
            <a:r>
              <a:rPr lang="en-US" sz="3200" baseline="-25000" dirty="0"/>
              <a:t>4</a:t>
            </a:r>
            <a:r>
              <a:rPr lang="en-US" sz="3200" baseline="30000" dirty="0"/>
              <a:t>2-</a:t>
            </a:r>
            <a:r>
              <a:rPr lang="en-US" sz="3200" dirty="0"/>
              <a:t> (from table)</a:t>
            </a:r>
          </a:p>
          <a:p>
            <a:r>
              <a:rPr lang="en-US" sz="3200" dirty="0"/>
              <a:t>Balance charge 3+ and 2- (get common number 6)</a:t>
            </a:r>
          </a:p>
          <a:p>
            <a:r>
              <a:rPr lang="en-US" sz="3200" dirty="0"/>
              <a:t>2Al = +6 	3SO</a:t>
            </a:r>
            <a:r>
              <a:rPr lang="en-US" sz="3200" baseline="-25000" dirty="0"/>
              <a:t>4</a:t>
            </a:r>
            <a:r>
              <a:rPr lang="en-US" sz="3200" dirty="0"/>
              <a:t> = -6</a:t>
            </a:r>
          </a:p>
          <a:p>
            <a:r>
              <a:rPr lang="en-US" sz="3200" dirty="0"/>
              <a:t>Combine Al</a:t>
            </a:r>
            <a:r>
              <a:rPr lang="en-US" sz="3200" baseline="-25000" dirty="0"/>
              <a:t>2</a:t>
            </a:r>
            <a:r>
              <a:rPr lang="en-US" sz="3200" dirty="0"/>
              <a:t>(SO</a:t>
            </a:r>
            <a:r>
              <a:rPr lang="en-US" sz="3200" baseline="-25000" dirty="0"/>
              <a:t>4</a:t>
            </a:r>
            <a:r>
              <a:rPr lang="en-US" sz="3200" dirty="0"/>
              <a:t>)</a:t>
            </a:r>
            <a:r>
              <a:rPr lang="en-US" sz="3200" baseline="-25000" dirty="0"/>
              <a:t>3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D6C616A9-A6B7-4686-9997-C0583D16D4E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82476" y="2824328"/>
            <a:ext cx="5209524" cy="2657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72204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D58839-1C9D-4ECF-A0EB-2B736DB0D2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1C Naming Ionic Bonds </a:t>
            </a:r>
            <a:br>
              <a:rPr lang="en-US" dirty="0"/>
            </a:br>
            <a:r>
              <a:rPr lang="en-US" dirty="0"/>
              <a:t>transition metals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262409-F686-49BA-87DD-26C72B6356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2011680"/>
            <a:ext cx="8025414" cy="4846320"/>
          </a:xfrm>
        </p:spPr>
        <p:txBody>
          <a:bodyPr>
            <a:normAutofit/>
          </a:bodyPr>
          <a:lstStyle/>
          <a:p>
            <a:r>
              <a:rPr lang="en-US" sz="3200" dirty="0"/>
              <a:t>Transition metals can have multiple charges and must give detail on the charge in the name by a roman numeral</a:t>
            </a:r>
          </a:p>
          <a:p>
            <a:r>
              <a:rPr lang="en-US" sz="3200" dirty="0"/>
              <a:t>Give formula for Lead (II) Chloride </a:t>
            </a:r>
          </a:p>
          <a:p>
            <a:pPr lvl="1"/>
            <a:r>
              <a:rPr lang="en-US" sz="3000" dirty="0"/>
              <a:t>Pb (+2-from roman numeral) Cl (-1 - valence) – PbCl</a:t>
            </a:r>
            <a:r>
              <a:rPr lang="en-US" sz="3000" baseline="-25000" dirty="0"/>
              <a:t>2</a:t>
            </a:r>
          </a:p>
          <a:p>
            <a:r>
              <a:rPr lang="en-US" sz="3200" dirty="0"/>
              <a:t>If you have FeCl3 you can name it</a:t>
            </a:r>
          </a:p>
          <a:p>
            <a:pPr lvl="1"/>
            <a:r>
              <a:rPr lang="en-US" sz="3000" dirty="0"/>
              <a:t>Iron (?) chloride (what is charge on Fe? – 3)</a:t>
            </a:r>
          </a:p>
          <a:p>
            <a:pPr lvl="1"/>
            <a:r>
              <a:rPr lang="en-US" sz="3000" dirty="0"/>
              <a:t>Iron (III) chloride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277CBF1-19E9-4585-A39D-5A0B625E43B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11048" y="0"/>
            <a:ext cx="3180952" cy="4209524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9F5CFB31-D5B3-4447-85D5-E7C5DE58A8B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91700" y="4209524"/>
            <a:ext cx="2400300" cy="26484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43924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D58839-1C9D-4ECF-A0EB-2B736DB0D2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Naming Ionic Bonds </a:t>
            </a:r>
            <a:br>
              <a:rPr lang="en-US" dirty="0"/>
            </a:br>
            <a:r>
              <a:rPr lang="en-US" dirty="0"/>
              <a:t>Try it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262409-F686-49BA-87DD-26C72B6356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2011680"/>
            <a:ext cx="8025414" cy="4846320"/>
          </a:xfrm>
        </p:spPr>
        <p:txBody>
          <a:bodyPr>
            <a:normAutofit lnSpcReduction="10000"/>
          </a:bodyPr>
          <a:lstStyle/>
          <a:p>
            <a:r>
              <a:rPr lang="en-US" sz="3200" dirty="0"/>
              <a:t>1: Sodium sulfate</a:t>
            </a:r>
          </a:p>
          <a:p>
            <a:r>
              <a:rPr lang="en-US" sz="3200" dirty="0"/>
              <a:t>2: Potassium oxide</a:t>
            </a:r>
          </a:p>
          <a:p>
            <a:r>
              <a:rPr lang="en-US" sz="3200" dirty="0"/>
              <a:t>3: Silver chloride</a:t>
            </a:r>
          </a:p>
          <a:p>
            <a:r>
              <a:rPr lang="en-US" sz="3200" dirty="0"/>
              <a:t>4: Tin (II) carbonate</a:t>
            </a:r>
          </a:p>
          <a:p>
            <a:r>
              <a:rPr lang="en-US" sz="3200" dirty="0"/>
              <a:t>5: Fe(NO</a:t>
            </a:r>
            <a:r>
              <a:rPr lang="en-US" sz="3200" baseline="-25000" dirty="0"/>
              <a:t>2</a:t>
            </a:r>
            <a:r>
              <a:rPr lang="en-US" sz="3200" dirty="0"/>
              <a:t>)</a:t>
            </a:r>
            <a:r>
              <a:rPr lang="en-US" sz="3200" baseline="-25000" dirty="0"/>
              <a:t>2</a:t>
            </a:r>
          </a:p>
          <a:p>
            <a:r>
              <a:rPr lang="en-US" sz="3200" dirty="0"/>
              <a:t>6: NaHCO</a:t>
            </a:r>
            <a:r>
              <a:rPr lang="en-US" sz="3200" baseline="-25000" dirty="0"/>
              <a:t>3</a:t>
            </a:r>
          </a:p>
          <a:p>
            <a:r>
              <a:rPr lang="en-US" sz="3200" dirty="0"/>
              <a:t>7: VPO</a:t>
            </a:r>
            <a:r>
              <a:rPr lang="en-US" sz="3200" baseline="-25000" dirty="0"/>
              <a:t>4</a:t>
            </a:r>
          </a:p>
          <a:p>
            <a:r>
              <a:rPr lang="en-US" sz="3200" dirty="0"/>
              <a:t>8: CaCr</a:t>
            </a:r>
            <a:r>
              <a:rPr lang="en-US" sz="3200" baseline="-25000" dirty="0"/>
              <a:t>2</a:t>
            </a:r>
            <a:r>
              <a:rPr lang="en-US" sz="3200" dirty="0"/>
              <a:t>O</a:t>
            </a:r>
            <a:r>
              <a:rPr lang="en-US" sz="3200" baseline="-25000" dirty="0"/>
              <a:t>7</a:t>
            </a:r>
            <a:endParaRPr lang="en-US" sz="3000" baseline="-250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277CBF1-19E9-4585-A39D-5A0B625E43B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11048" y="0"/>
            <a:ext cx="3180952" cy="4209524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232F329A-73A2-48C9-93F2-9EB3161E6E8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82476" y="4200857"/>
            <a:ext cx="5209524" cy="2657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594309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D58839-1C9D-4ECF-A0EB-2B736DB0D2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Naming Ionic Bonds </a:t>
            </a:r>
            <a:br>
              <a:rPr lang="en-US" dirty="0"/>
            </a:br>
            <a:r>
              <a:rPr lang="en-US" dirty="0"/>
              <a:t>Try it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262409-F686-49BA-87DD-26C72B6356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1" y="2011680"/>
            <a:ext cx="9117367" cy="4846320"/>
          </a:xfrm>
        </p:spPr>
        <p:txBody>
          <a:bodyPr>
            <a:normAutofit fontScale="92500"/>
          </a:bodyPr>
          <a:lstStyle/>
          <a:p>
            <a:r>
              <a:rPr lang="en-US" sz="3200" dirty="0"/>
              <a:t>1: Sodium sulfate – Na</a:t>
            </a:r>
            <a:r>
              <a:rPr lang="en-US" sz="3200" baseline="-25000" dirty="0"/>
              <a:t>2</a:t>
            </a:r>
            <a:r>
              <a:rPr lang="en-US" sz="3200" dirty="0"/>
              <a:t>SO</a:t>
            </a:r>
            <a:r>
              <a:rPr lang="en-US" sz="3200" baseline="-25000" dirty="0"/>
              <a:t>4</a:t>
            </a:r>
          </a:p>
          <a:p>
            <a:r>
              <a:rPr lang="en-US" sz="3200" dirty="0"/>
              <a:t>2: Potassium oxide – K</a:t>
            </a:r>
            <a:r>
              <a:rPr lang="en-US" sz="3200" baseline="-25000" dirty="0"/>
              <a:t>2</a:t>
            </a:r>
            <a:r>
              <a:rPr lang="en-US" sz="3200" dirty="0"/>
              <a:t>O</a:t>
            </a:r>
          </a:p>
          <a:p>
            <a:r>
              <a:rPr lang="en-US" sz="3200" dirty="0"/>
              <a:t>3: Silver chloride – AgCl (no roman numeral required)</a:t>
            </a:r>
          </a:p>
          <a:p>
            <a:r>
              <a:rPr lang="en-US" sz="3200" dirty="0"/>
              <a:t>4: Tin (II) carbonate – SnCO</a:t>
            </a:r>
            <a:r>
              <a:rPr lang="en-US" sz="3200" baseline="-25000" dirty="0"/>
              <a:t>3</a:t>
            </a:r>
          </a:p>
          <a:p>
            <a:r>
              <a:rPr lang="en-US" sz="3200" dirty="0"/>
              <a:t>5: Fe(NO</a:t>
            </a:r>
            <a:r>
              <a:rPr lang="en-US" sz="3200" baseline="-25000" dirty="0"/>
              <a:t>2</a:t>
            </a:r>
            <a:r>
              <a:rPr lang="en-US" sz="3200" dirty="0"/>
              <a:t>)</a:t>
            </a:r>
            <a:r>
              <a:rPr lang="en-US" sz="3200" baseline="-25000" dirty="0"/>
              <a:t>2 </a:t>
            </a:r>
            <a:r>
              <a:rPr lang="en-US" sz="3200" dirty="0"/>
              <a:t>– Iron (II) nitrite</a:t>
            </a:r>
            <a:endParaRPr lang="en-US" sz="3200" baseline="-25000" dirty="0"/>
          </a:p>
          <a:p>
            <a:r>
              <a:rPr lang="en-US" sz="3200" dirty="0"/>
              <a:t>6: NaHCO</a:t>
            </a:r>
            <a:r>
              <a:rPr lang="en-US" sz="3200" baseline="-25000" dirty="0"/>
              <a:t>3</a:t>
            </a:r>
            <a:r>
              <a:rPr lang="en-US" sz="3200" dirty="0"/>
              <a:t> – Sodium hydrogen carbonate</a:t>
            </a:r>
            <a:endParaRPr lang="en-US" sz="3200" baseline="-25000" dirty="0"/>
          </a:p>
          <a:p>
            <a:r>
              <a:rPr lang="en-US" sz="3200" dirty="0"/>
              <a:t>7: VPO</a:t>
            </a:r>
            <a:r>
              <a:rPr lang="en-US" sz="3200" baseline="-25000" dirty="0"/>
              <a:t>4</a:t>
            </a:r>
            <a:r>
              <a:rPr lang="en-US" sz="3200" dirty="0"/>
              <a:t> – Vanadium (III) phosphate</a:t>
            </a:r>
            <a:endParaRPr lang="en-US" sz="3200" baseline="-25000" dirty="0"/>
          </a:p>
          <a:p>
            <a:r>
              <a:rPr lang="en-US" sz="3200" dirty="0"/>
              <a:t>8: CaCr</a:t>
            </a:r>
            <a:r>
              <a:rPr lang="en-US" sz="3200" baseline="-25000" dirty="0"/>
              <a:t>2</a:t>
            </a:r>
            <a:r>
              <a:rPr lang="en-US" sz="3200" dirty="0"/>
              <a:t>O</a:t>
            </a:r>
            <a:r>
              <a:rPr lang="en-US" sz="3200" baseline="-25000" dirty="0"/>
              <a:t>7</a:t>
            </a:r>
            <a:r>
              <a:rPr lang="en-US" sz="2800" dirty="0"/>
              <a:t> – Calcium dichromate </a:t>
            </a:r>
            <a:endParaRPr lang="en-US" sz="3000" baseline="-250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277CBF1-19E9-4585-A39D-5A0B625E43B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11048" y="0"/>
            <a:ext cx="3180952" cy="4209524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232F329A-73A2-48C9-93F2-9EB3161E6E8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82476" y="4200857"/>
            <a:ext cx="5209524" cy="2657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694736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D58839-1C9D-4ECF-A0EB-2B736DB0D2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 Naming Covalent bonds </a:t>
            </a:r>
            <a:br>
              <a:rPr lang="en-US" dirty="0"/>
            </a:br>
            <a:r>
              <a:rPr lang="en-US" dirty="0"/>
              <a:t>(2 nonmetals - Much easier)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262409-F686-49BA-87DD-26C72B6356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2011680"/>
            <a:ext cx="10553700" cy="4846320"/>
          </a:xfrm>
        </p:spPr>
        <p:txBody>
          <a:bodyPr>
            <a:normAutofit/>
          </a:bodyPr>
          <a:lstStyle/>
          <a:p>
            <a:r>
              <a:rPr lang="en-US" sz="3200" dirty="0"/>
              <a:t>There are no charges to balance so the name must tell you how many atoms there are</a:t>
            </a:r>
            <a:endParaRPr lang="en-US" sz="3200" baseline="-25000" dirty="0"/>
          </a:p>
          <a:p>
            <a:r>
              <a:rPr lang="en-US" sz="3200" dirty="0"/>
              <a:t>The first element is named from periodic table with the prefix for how many (no prefix if it is mono-)</a:t>
            </a:r>
          </a:p>
          <a:p>
            <a:r>
              <a:rPr lang="en-US" sz="3200" dirty="0"/>
              <a:t>The second element is named from the periodic table with the prefix but once again the –ide ending is added </a:t>
            </a:r>
          </a:p>
          <a:p>
            <a:r>
              <a:rPr lang="en-US" sz="3200" dirty="0"/>
              <a:t>For the formula, CCl</a:t>
            </a:r>
            <a:r>
              <a:rPr lang="en-US" sz="3200" baseline="-25000" dirty="0"/>
              <a:t>4</a:t>
            </a:r>
            <a:r>
              <a:rPr lang="en-US" sz="3200" dirty="0"/>
              <a:t>, the name is carbon tetrachloride</a:t>
            </a:r>
          </a:p>
          <a:p>
            <a:r>
              <a:rPr lang="en-US" sz="3200" dirty="0"/>
              <a:t>You try C</a:t>
            </a:r>
            <a:r>
              <a:rPr lang="en-US" sz="3200" baseline="-25000" dirty="0"/>
              <a:t>2</a:t>
            </a:r>
            <a:r>
              <a:rPr lang="en-US" sz="3200" dirty="0"/>
              <a:t>Br</a:t>
            </a:r>
            <a:r>
              <a:rPr lang="en-US" sz="3200" baseline="-25000" dirty="0"/>
              <a:t>6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35DAA32-F4D8-46AD-99A1-E4292F9825E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82201" y="2616831"/>
            <a:ext cx="2209800" cy="42411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376128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D58839-1C9D-4ECF-A0EB-2B736DB0D2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 Naming Covalent bonds </a:t>
            </a:r>
            <a:br>
              <a:rPr lang="en-US" dirty="0"/>
            </a:br>
            <a:r>
              <a:rPr lang="en-US" dirty="0"/>
              <a:t>(2 nonmetals - Much easier)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262409-F686-49BA-87DD-26C72B6356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2011680"/>
            <a:ext cx="10553700" cy="4846320"/>
          </a:xfrm>
        </p:spPr>
        <p:txBody>
          <a:bodyPr>
            <a:normAutofit/>
          </a:bodyPr>
          <a:lstStyle/>
          <a:p>
            <a:r>
              <a:rPr lang="en-US" sz="3200" dirty="0"/>
              <a:t>You try C</a:t>
            </a:r>
            <a:r>
              <a:rPr lang="en-US" sz="3200" baseline="-25000" dirty="0"/>
              <a:t>2</a:t>
            </a:r>
            <a:r>
              <a:rPr lang="en-US" sz="3200" dirty="0"/>
              <a:t>Br</a:t>
            </a:r>
            <a:r>
              <a:rPr lang="en-US" sz="3200" baseline="-25000" dirty="0"/>
              <a:t>6 </a:t>
            </a:r>
            <a:r>
              <a:rPr lang="en-US" sz="3200" dirty="0"/>
              <a:t>– dicarbon hexabromide </a:t>
            </a:r>
          </a:p>
          <a:p>
            <a:endParaRPr lang="en-US" sz="3200" dirty="0"/>
          </a:p>
          <a:p>
            <a:r>
              <a:rPr lang="en-US" sz="3200" dirty="0"/>
              <a:t>Try these:</a:t>
            </a:r>
          </a:p>
          <a:p>
            <a:r>
              <a:rPr lang="en-US" sz="3200" dirty="0"/>
              <a:t>1: N2O3</a:t>
            </a:r>
          </a:p>
          <a:p>
            <a:r>
              <a:rPr lang="en-US" sz="3200" dirty="0"/>
              <a:t>2: CH4</a:t>
            </a:r>
          </a:p>
          <a:p>
            <a:r>
              <a:rPr lang="en-US" sz="3200" dirty="0"/>
              <a:t>3: </a:t>
            </a:r>
            <a:r>
              <a:rPr lang="en-US" sz="3200" dirty="0" err="1"/>
              <a:t>Trinitrogen</a:t>
            </a:r>
            <a:r>
              <a:rPr lang="en-US" sz="3200" dirty="0"/>
              <a:t> pentoxide</a:t>
            </a:r>
          </a:p>
          <a:p>
            <a:r>
              <a:rPr lang="en-US" sz="3200" dirty="0"/>
              <a:t>4: carbon disulfide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35DAA32-F4D8-46AD-99A1-E4292F9825E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82201" y="2616831"/>
            <a:ext cx="2209800" cy="42411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51655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D58839-1C9D-4ECF-A0EB-2B736DB0D2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 Naming Covalent bonds </a:t>
            </a:r>
            <a:br>
              <a:rPr lang="en-US" dirty="0"/>
            </a:br>
            <a:r>
              <a:rPr lang="en-US" dirty="0"/>
              <a:t>(2 nonmetals - Much easier)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262409-F686-49BA-87DD-26C72B6356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2011680"/>
            <a:ext cx="10553700" cy="4846320"/>
          </a:xfrm>
        </p:spPr>
        <p:txBody>
          <a:bodyPr>
            <a:normAutofit/>
          </a:bodyPr>
          <a:lstStyle/>
          <a:p>
            <a:r>
              <a:rPr lang="en-US" sz="3200" dirty="0"/>
              <a:t>You try C</a:t>
            </a:r>
            <a:r>
              <a:rPr lang="en-US" sz="3200" baseline="-25000" dirty="0"/>
              <a:t>2</a:t>
            </a:r>
            <a:r>
              <a:rPr lang="en-US" sz="3200" dirty="0"/>
              <a:t>Br</a:t>
            </a:r>
            <a:r>
              <a:rPr lang="en-US" sz="3200" baseline="-25000" dirty="0"/>
              <a:t>6 </a:t>
            </a:r>
            <a:r>
              <a:rPr lang="en-US" sz="3200" dirty="0"/>
              <a:t>– dicarbon hexabromide </a:t>
            </a:r>
          </a:p>
          <a:p>
            <a:endParaRPr lang="en-US" sz="3200" dirty="0"/>
          </a:p>
          <a:p>
            <a:r>
              <a:rPr lang="en-US" sz="3200" dirty="0"/>
              <a:t>Try these:</a:t>
            </a:r>
          </a:p>
          <a:p>
            <a:r>
              <a:rPr lang="en-US" sz="3200" dirty="0"/>
              <a:t>1: N</a:t>
            </a:r>
            <a:r>
              <a:rPr lang="en-US" sz="3200" baseline="-25000" dirty="0"/>
              <a:t>2</a:t>
            </a:r>
            <a:r>
              <a:rPr lang="en-US" sz="3200" dirty="0"/>
              <a:t>O</a:t>
            </a:r>
            <a:r>
              <a:rPr lang="en-US" sz="3200" baseline="-25000" dirty="0"/>
              <a:t>3</a:t>
            </a:r>
            <a:r>
              <a:rPr lang="en-US" sz="3200" dirty="0"/>
              <a:t> – dinitrogen trioxide</a:t>
            </a:r>
          </a:p>
          <a:p>
            <a:r>
              <a:rPr lang="en-US" sz="3200" dirty="0"/>
              <a:t>2: CH</a:t>
            </a:r>
            <a:r>
              <a:rPr lang="en-US" sz="3200" baseline="-25000" dirty="0"/>
              <a:t>4</a:t>
            </a:r>
            <a:r>
              <a:rPr lang="en-US" sz="3200" dirty="0"/>
              <a:t> – carbon tetrahydride</a:t>
            </a:r>
          </a:p>
          <a:p>
            <a:r>
              <a:rPr lang="en-US" sz="3200" dirty="0"/>
              <a:t>3: </a:t>
            </a:r>
            <a:r>
              <a:rPr lang="en-US" sz="3200" dirty="0" err="1"/>
              <a:t>trinitrogen</a:t>
            </a:r>
            <a:r>
              <a:rPr lang="en-US" sz="3200" dirty="0"/>
              <a:t> pentoxide – N</a:t>
            </a:r>
            <a:r>
              <a:rPr lang="en-US" sz="3200" baseline="-25000" dirty="0"/>
              <a:t>3</a:t>
            </a:r>
            <a:r>
              <a:rPr lang="en-US" sz="3200" dirty="0"/>
              <a:t>O</a:t>
            </a:r>
            <a:r>
              <a:rPr lang="en-US" sz="3200" baseline="-25000" dirty="0"/>
              <a:t>5</a:t>
            </a:r>
          </a:p>
          <a:p>
            <a:r>
              <a:rPr lang="en-US" sz="3200" dirty="0"/>
              <a:t>4: carbon disulfide – CS</a:t>
            </a:r>
            <a:r>
              <a:rPr lang="en-US" sz="3200" baseline="-25000" dirty="0"/>
              <a:t>2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35DAA32-F4D8-46AD-99A1-E4292F9825E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82201" y="2616831"/>
            <a:ext cx="2209800" cy="42411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820569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879AB4-92FA-4C3F-8FCF-005DB99F7B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Binary Acids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CE5013-DFE2-4A31-9C00-7128D6736C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2011680"/>
            <a:ext cx="12192000" cy="4846320"/>
          </a:xfrm>
        </p:spPr>
        <p:txBody>
          <a:bodyPr>
            <a:normAutofit/>
          </a:bodyPr>
          <a:lstStyle/>
          <a:p>
            <a:r>
              <a:rPr lang="en-US" sz="4000" dirty="0"/>
              <a:t>As the name implies, there are 2 things in this acid</a:t>
            </a:r>
          </a:p>
          <a:p>
            <a:r>
              <a:rPr lang="en-US" sz="4000" dirty="0"/>
              <a:t>H – All acids produce H</a:t>
            </a:r>
            <a:r>
              <a:rPr lang="en-US" sz="4000" baseline="30000" dirty="0"/>
              <a:t>+</a:t>
            </a:r>
            <a:r>
              <a:rPr lang="en-US" sz="4000" dirty="0"/>
              <a:t> when put in water (that’s what burns) so that’s what the formula starts with</a:t>
            </a:r>
          </a:p>
          <a:p>
            <a:r>
              <a:rPr lang="en-US" sz="4000" dirty="0"/>
              <a:t>Example: HCl – Hydrochloric Acid</a:t>
            </a:r>
          </a:p>
          <a:p>
            <a:pPr lvl="1"/>
            <a:r>
              <a:rPr lang="en-US" sz="3600" dirty="0"/>
              <a:t>Put Hydro</a:t>
            </a:r>
          </a:p>
          <a:p>
            <a:pPr lvl="1"/>
            <a:r>
              <a:rPr lang="en-US" sz="3600" dirty="0"/>
              <a:t>Put _____</a:t>
            </a:r>
            <a:r>
              <a:rPr lang="en-US" sz="3600" dirty="0" err="1"/>
              <a:t>ic</a:t>
            </a:r>
            <a:r>
              <a:rPr lang="en-US" sz="3600" dirty="0"/>
              <a:t> Acid</a:t>
            </a:r>
          </a:p>
          <a:p>
            <a:pPr lvl="1"/>
            <a:r>
              <a:rPr lang="en-US" sz="3600" dirty="0"/>
              <a:t>Fill in blank with other element</a:t>
            </a:r>
          </a:p>
          <a:p>
            <a:pPr marL="228600" lvl="1" indent="0">
              <a:buNone/>
            </a:pP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28993810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DA9DF5-1D3F-44F5-B822-A18DB21FDF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Naming Binary Acids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FAC058-CA34-4997-BCD9-2EB8B2396A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2011680"/>
            <a:ext cx="12192000" cy="4846320"/>
          </a:xfrm>
        </p:spPr>
        <p:txBody>
          <a:bodyPr>
            <a:normAutofit/>
          </a:bodyPr>
          <a:lstStyle/>
          <a:p>
            <a:r>
              <a:rPr lang="en-US" sz="6600" dirty="0"/>
              <a:t>Try these:</a:t>
            </a:r>
          </a:p>
          <a:p>
            <a:pPr lvl="1"/>
            <a:r>
              <a:rPr lang="en-US" sz="6000" dirty="0"/>
              <a:t>HBr</a:t>
            </a:r>
          </a:p>
          <a:p>
            <a:pPr lvl="1"/>
            <a:r>
              <a:rPr lang="en-US" sz="6000" dirty="0"/>
              <a:t>HI</a:t>
            </a:r>
          </a:p>
          <a:p>
            <a:pPr lvl="1"/>
            <a:r>
              <a:rPr lang="en-US" sz="6000" dirty="0"/>
              <a:t>HF</a:t>
            </a:r>
          </a:p>
        </p:txBody>
      </p:sp>
    </p:spTree>
    <p:extLst>
      <p:ext uri="{BB962C8B-B14F-4D97-AF65-F5344CB8AC3E}">
        <p14:creationId xmlns:p14="http://schemas.microsoft.com/office/powerpoint/2010/main" val="59191379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DA9DF5-1D3F-44F5-B822-A18DB21FDF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Naming Binary Acids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FAC058-CA34-4997-BCD9-2EB8B2396A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2011680"/>
            <a:ext cx="12192000" cy="4846320"/>
          </a:xfrm>
        </p:spPr>
        <p:txBody>
          <a:bodyPr>
            <a:normAutofit/>
          </a:bodyPr>
          <a:lstStyle/>
          <a:p>
            <a:r>
              <a:rPr lang="en-US" sz="6600" dirty="0"/>
              <a:t>Try these:</a:t>
            </a:r>
          </a:p>
          <a:p>
            <a:pPr lvl="1"/>
            <a:r>
              <a:rPr lang="en-US" sz="6000" dirty="0"/>
              <a:t>HBr – Hydrobromic Acid</a:t>
            </a:r>
          </a:p>
          <a:p>
            <a:pPr lvl="1"/>
            <a:r>
              <a:rPr lang="en-US" sz="6000" dirty="0"/>
              <a:t>HI – Hydroiodic Acid</a:t>
            </a:r>
          </a:p>
          <a:p>
            <a:pPr lvl="1"/>
            <a:r>
              <a:rPr lang="en-US" sz="6000" dirty="0"/>
              <a:t>HF – Hydrofluoric Acid</a:t>
            </a:r>
          </a:p>
        </p:txBody>
      </p:sp>
    </p:spTree>
    <p:extLst>
      <p:ext uri="{BB962C8B-B14F-4D97-AF65-F5344CB8AC3E}">
        <p14:creationId xmlns:p14="http://schemas.microsoft.com/office/powerpoint/2010/main" val="10592185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553412-FED0-476D-97E7-0C475C0558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/>
              <a:t>Three (3) Types of Bonds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8B9785-37EF-4AAA-97C5-E67B29F561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898" y="2011680"/>
            <a:ext cx="12112101" cy="4846320"/>
          </a:xfrm>
        </p:spPr>
        <p:txBody>
          <a:bodyPr>
            <a:normAutofit fontScale="92500" lnSpcReduction="20000"/>
          </a:bodyPr>
          <a:lstStyle/>
          <a:p>
            <a:r>
              <a:rPr lang="en-US" sz="4000" dirty="0"/>
              <a:t>It is important to know if you have metals, nonmetals, or metalloids</a:t>
            </a:r>
          </a:p>
          <a:p>
            <a:r>
              <a:rPr lang="en-US" sz="4000" dirty="0"/>
              <a:t>A metal to a nonmetal – </a:t>
            </a:r>
            <a:r>
              <a:rPr lang="en-US" sz="4000" b="1" u="sng" dirty="0"/>
              <a:t>ionic </a:t>
            </a:r>
          </a:p>
          <a:p>
            <a:pPr lvl="1"/>
            <a:r>
              <a:rPr lang="en-US" sz="3800" dirty="0"/>
              <a:t>Charges are transferred from one atom to another</a:t>
            </a:r>
          </a:p>
          <a:p>
            <a:pPr lvl="1"/>
            <a:r>
              <a:rPr lang="en-US" sz="3800" dirty="0"/>
              <a:t>Bond is formed from difference in charge</a:t>
            </a:r>
          </a:p>
          <a:p>
            <a:r>
              <a:rPr lang="en-US" sz="4000" dirty="0"/>
              <a:t>A nonmetal to a nonmetal – </a:t>
            </a:r>
            <a:r>
              <a:rPr lang="en-US" sz="4000" b="1" u="sng" dirty="0"/>
              <a:t>covalent</a:t>
            </a:r>
          </a:p>
          <a:p>
            <a:pPr lvl="1"/>
            <a:r>
              <a:rPr lang="en-US" sz="3800" dirty="0"/>
              <a:t>Electrons are shared between atoms</a:t>
            </a:r>
          </a:p>
          <a:p>
            <a:r>
              <a:rPr lang="en-US" sz="4000" dirty="0"/>
              <a:t>A metal to a metal – </a:t>
            </a:r>
            <a:r>
              <a:rPr lang="en-US" sz="4000" b="1" u="sng" dirty="0"/>
              <a:t>alloy</a:t>
            </a:r>
            <a:r>
              <a:rPr lang="en-US" sz="4000" dirty="0"/>
              <a:t> (metals are good conductors)</a:t>
            </a:r>
          </a:p>
          <a:p>
            <a:pPr lvl="1"/>
            <a:r>
              <a:rPr lang="en-US" sz="3800" dirty="0"/>
              <a:t>Electrons go wherever they want (we won’t be naming these right now)</a:t>
            </a:r>
          </a:p>
          <a:p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86094309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86DC81-32D0-4F60-9AC4-2C7BF18A85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Acids from Polyatomic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6B0097-0567-4981-B884-E89F083483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792936"/>
            <a:ext cx="12192000" cy="506506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4800" dirty="0"/>
              <a:t>A lot of acids come with polyatomic ions.  Example:</a:t>
            </a:r>
          </a:p>
          <a:p>
            <a:r>
              <a:rPr lang="en-US" sz="4800" dirty="0"/>
              <a:t>SO4</a:t>
            </a:r>
            <a:r>
              <a:rPr lang="en-US" sz="4800" baseline="30000" dirty="0"/>
              <a:t>2-</a:t>
            </a:r>
            <a:r>
              <a:rPr lang="en-US" sz="4800" dirty="0"/>
              <a:t>		Sulfate </a:t>
            </a:r>
          </a:p>
          <a:p>
            <a:r>
              <a:rPr lang="en-US" sz="4800" dirty="0"/>
              <a:t>H2SO4	Sulfuric Acid</a:t>
            </a:r>
          </a:p>
          <a:p>
            <a:pPr marL="0" indent="0">
              <a:buNone/>
            </a:pPr>
            <a:r>
              <a:rPr lang="en-US" sz="4800" dirty="0"/>
              <a:t>Take the name of the polyatomic and add</a:t>
            </a:r>
          </a:p>
          <a:p>
            <a:r>
              <a:rPr lang="en-US" sz="4800" dirty="0"/>
              <a:t>ate </a:t>
            </a:r>
            <a:r>
              <a:rPr lang="en-US" sz="4800" dirty="0">
                <a:sym typeface="Wingdings" panose="05000000000000000000" pitchFamily="2" charset="2"/>
              </a:rPr>
              <a:t> </a:t>
            </a:r>
            <a:r>
              <a:rPr lang="en-US" sz="4800" dirty="0" err="1">
                <a:sym typeface="Wingdings" panose="05000000000000000000" pitchFamily="2" charset="2"/>
              </a:rPr>
              <a:t>ic</a:t>
            </a:r>
            <a:r>
              <a:rPr lang="en-US" sz="4800" dirty="0">
                <a:sym typeface="Wingdings" panose="05000000000000000000" pitchFamily="2" charset="2"/>
              </a:rPr>
              <a:t> acid</a:t>
            </a:r>
          </a:p>
          <a:p>
            <a:r>
              <a:rPr lang="en-US" sz="4600" dirty="0" err="1"/>
              <a:t>ite</a:t>
            </a:r>
            <a:r>
              <a:rPr lang="en-US" sz="4600" dirty="0"/>
              <a:t> </a:t>
            </a:r>
            <a:r>
              <a:rPr lang="en-US" sz="4600" dirty="0">
                <a:sym typeface="Wingdings" panose="05000000000000000000" pitchFamily="2" charset="2"/>
              </a:rPr>
              <a:t></a:t>
            </a:r>
            <a:r>
              <a:rPr lang="en-US" sz="4600" dirty="0" err="1">
                <a:sym typeface="Wingdings" panose="05000000000000000000" pitchFamily="2" charset="2"/>
              </a:rPr>
              <a:t>ous</a:t>
            </a:r>
            <a:r>
              <a:rPr lang="en-US" sz="4600" dirty="0">
                <a:sym typeface="Wingdings" panose="05000000000000000000" pitchFamily="2" charset="2"/>
              </a:rPr>
              <a:t> acid</a:t>
            </a:r>
            <a:endParaRPr lang="en-US" sz="4600" dirty="0"/>
          </a:p>
        </p:txBody>
      </p:sp>
    </p:spTree>
    <p:extLst>
      <p:ext uri="{BB962C8B-B14F-4D97-AF65-F5344CB8AC3E}">
        <p14:creationId xmlns:p14="http://schemas.microsoft.com/office/powerpoint/2010/main" val="191609524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D8D60C-11AF-4C1B-B993-3062D83DD6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Acids from Polyatomic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5FB3A4-B2DF-47BA-B755-2D78D3BF24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2011680"/>
            <a:ext cx="12192000" cy="48463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dirty="0"/>
              <a:t>The variations of chlorine and oxygen have the possible combinations:</a:t>
            </a:r>
          </a:p>
          <a:p>
            <a:pPr marL="0" indent="0">
              <a:buNone/>
            </a:pPr>
            <a:r>
              <a:rPr lang="en-US" sz="4000" dirty="0"/>
              <a:t>Hypochlorite		</a:t>
            </a:r>
            <a:r>
              <a:rPr lang="en-US" sz="4000" dirty="0" err="1"/>
              <a:t>ClO</a:t>
            </a:r>
            <a:r>
              <a:rPr lang="en-US" sz="4000" baseline="30000" dirty="0"/>
              <a:t>-</a:t>
            </a:r>
            <a:r>
              <a:rPr lang="en-US" sz="4000" dirty="0"/>
              <a:t>		</a:t>
            </a:r>
            <a:r>
              <a:rPr lang="en-US" sz="4000" dirty="0">
                <a:sym typeface="Wingdings" panose="05000000000000000000" pitchFamily="2" charset="2"/>
              </a:rPr>
              <a:t>   </a:t>
            </a:r>
            <a:r>
              <a:rPr lang="en-US" sz="4000" dirty="0"/>
              <a:t>Hypochlorous acid  </a:t>
            </a:r>
            <a:r>
              <a:rPr lang="en-US" sz="4000" dirty="0" err="1"/>
              <a:t>HClO</a:t>
            </a:r>
            <a:endParaRPr lang="en-US" sz="4000" dirty="0"/>
          </a:p>
          <a:p>
            <a:pPr marL="0" indent="0">
              <a:buNone/>
            </a:pPr>
            <a:r>
              <a:rPr lang="en-US" sz="4000" dirty="0"/>
              <a:t>Chlorite		ClO</a:t>
            </a:r>
            <a:r>
              <a:rPr lang="en-US" sz="4000" baseline="-25000" dirty="0"/>
              <a:t>2</a:t>
            </a:r>
            <a:r>
              <a:rPr lang="en-US" sz="4000" baseline="30000" dirty="0"/>
              <a:t>-</a:t>
            </a:r>
            <a:r>
              <a:rPr lang="en-US" sz="4000" dirty="0"/>
              <a:t>		</a:t>
            </a:r>
            <a:r>
              <a:rPr lang="en-US" sz="4000" dirty="0">
                <a:sym typeface="Wingdings" panose="05000000000000000000" pitchFamily="2" charset="2"/>
              </a:rPr>
              <a:t>   </a:t>
            </a:r>
            <a:r>
              <a:rPr lang="en-US" sz="4000" dirty="0" err="1"/>
              <a:t>Chlorous</a:t>
            </a:r>
            <a:r>
              <a:rPr lang="en-US" sz="4000" dirty="0"/>
              <a:t> acid  HClO</a:t>
            </a:r>
            <a:r>
              <a:rPr lang="en-US" sz="4000" baseline="-25000" dirty="0"/>
              <a:t>2</a:t>
            </a:r>
          </a:p>
          <a:p>
            <a:pPr marL="0" indent="0">
              <a:buNone/>
            </a:pPr>
            <a:r>
              <a:rPr lang="en-US" sz="4000" dirty="0"/>
              <a:t>Chlorate		ClO</a:t>
            </a:r>
            <a:r>
              <a:rPr lang="en-US" sz="4000" baseline="-25000" dirty="0"/>
              <a:t>3</a:t>
            </a:r>
            <a:r>
              <a:rPr lang="en-US" sz="4000" baseline="30000" dirty="0"/>
              <a:t>-</a:t>
            </a:r>
            <a:r>
              <a:rPr lang="en-US" sz="4000" dirty="0"/>
              <a:t>		</a:t>
            </a:r>
            <a:r>
              <a:rPr lang="en-US" sz="4000" dirty="0">
                <a:sym typeface="Wingdings" panose="05000000000000000000" pitchFamily="2" charset="2"/>
              </a:rPr>
              <a:t>   </a:t>
            </a:r>
            <a:r>
              <a:rPr lang="en-US" sz="4000" dirty="0"/>
              <a:t>Chloric acid  HClO</a:t>
            </a:r>
            <a:r>
              <a:rPr lang="en-US" sz="4000" baseline="-25000" dirty="0"/>
              <a:t>3</a:t>
            </a:r>
          </a:p>
          <a:p>
            <a:pPr marL="0" indent="0">
              <a:buNone/>
            </a:pPr>
            <a:r>
              <a:rPr lang="en-US" sz="4000" dirty="0"/>
              <a:t>Perchlorate		ClO</a:t>
            </a:r>
            <a:r>
              <a:rPr lang="en-US" sz="4000" baseline="-25000" dirty="0"/>
              <a:t>3</a:t>
            </a:r>
            <a:r>
              <a:rPr lang="en-US" sz="4000" baseline="30000" dirty="0"/>
              <a:t>-</a:t>
            </a:r>
            <a:r>
              <a:rPr lang="en-US" sz="4000" dirty="0"/>
              <a:t>	</a:t>
            </a:r>
            <a:r>
              <a:rPr lang="en-US" sz="4000" dirty="0">
                <a:sym typeface="Wingdings" panose="05000000000000000000" pitchFamily="2" charset="2"/>
              </a:rPr>
              <a:t>   </a:t>
            </a:r>
            <a:r>
              <a:rPr lang="en-US" sz="4000" dirty="0"/>
              <a:t>Perchloric acid  HClO</a:t>
            </a:r>
            <a:r>
              <a:rPr lang="en-US" sz="4000" baseline="-25000" dirty="0"/>
              <a:t>3</a:t>
            </a:r>
          </a:p>
          <a:p>
            <a:pPr marL="0" indent="0">
              <a:buNone/>
            </a:pPr>
            <a:r>
              <a:rPr lang="en-US" sz="4000" baseline="-25000" dirty="0"/>
              <a:t>Notice how only the ending changes 		ate - </a:t>
            </a:r>
            <a:r>
              <a:rPr lang="en-US" sz="4000" baseline="-25000" dirty="0" err="1"/>
              <a:t>ic</a:t>
            </a:r>
            <a:r>
              <a:rPr lang="en-US" sz="4000" baseline="-25000" dirty="0"/>
              <a:t> 	</a:t>
            </a:r>
            <a:r>
              <a:rPr lang="en-US" sz="4000" baseline="-25000" dirty="0" err="1"/>
              <a:t>ite</a:t>
            </a:r>
            <a:r>
              <a:rPr lang="en-US" sz="4000" baseline="-25000" dirty="0"/>
              <a:t> - </a:t>
            </a:r>
            <a:r>
              <a:rPr lang="en-US" sz="4000" baseline="-25000" dirty="0" err="1"/>
              <a:t>ous</a:t>
            </a:r>
            <a:endParaRPr lang="en-US" sz="4000" dirty="0"/>
          </a:p>
          <a:p>
            <a:pPr marL="0" indent="0">
              <a:buNone/>
            </a:pPr>
            <a:endParaRPr lang="en-US" sz="4000" dirty="0"/>
          </a:p>
          <a:p>
            <a:pPr marL="0" indent="0">
              <a:buNone/>
            </a:pPr>
            <a:endParaRPr lang="en-US" sz="4000" dirty="0"/>
          </a:p>
          <a:p>
            <a:pPr marL="0" indent="0">
              <a:buNone/>
            </a:pP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7081252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A80E2F-7877-4E54-B872-C4108D4A6A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Try These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EB80FD-267B-42FD-ABDD-46C7C7FA08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800" dirty="0"/>
              <a:t>HCl - </a:t>
            </a:r>
          </a:p>
          <a:p>
            <a:r>
              <a:rPr lang="en-US" sz="4800" dirty="0"/>
              <a:t>H2SO4 - </a:t>
            </a:r>
          </a:p>
          <a:p>
            <a:r>
              <a:rPr lang="en-US" sz="4800" dirty="0"/>
              <a:t>H2CO3 - </a:t>
            </a:r>
          </a:p>
          <a:p>
            <a:r>
              <a:rPr lang="en-US" sz="4800" dirty="0"/>
              <a:t>HNO3 - </a:t>
            </a:r>
          </a:p>
          <a:p>
            <a:r>
              <a:rPr lang="en-US" sz="4800" dirty="0"/>
              <a:t>HNO2 - </a:t>
            </a:r>
          </a:p>
        </p:txBody>
      </p:sp>
    </p:spTree>
    <p:extLst>
      <p:ext uri="{BB962C8B-B14F-4D97-AF65-F5344CB8AC3E}">
        <p14:creationId xmlns:p14="http://schemas.microsoft.com/office/powerpoint/2010/main" val="186359184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A80E2F-7877-4E54-B872-C4108D4A6A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Try These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EB80FD-267B-42FD-ABDD-46C7C7FA08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800" dirty="0"/>
              <a:t>HCl – Hydrochloric Acid</a:t>
            </a:r>
          </a:p>
          <a:p>
            <a:r>
              <a:rPr lang="en-US" sz="4800" dirty="0"/>
              <a:t>H2SO4 – Sulfuric Acid</a:t>
            </a:r>
          </a:p>
          <a:p>
            <a:r>
              <a:rPr lang="en-US" sz="4800" dirty="0"/>
              <a:t>H2CO3 – Carbonic Acid</a:t>
            </a:r>
          </a:p>
          <a:p>
            <a:r>
              <a:rPr lang="en-US" sz="4800" dirty="0"/>
              <a:t>HNO3 – Nitric Acid</a:t>
            </a:r>
          </a:p>
          <a:p>
            <a:r>
              <a:rPr lang="en-US" sz="4800" dirty="0"/>
              <a:t>HNO2 – Nitrous Acid</a:t>
            </a:r>
          </a:p>
        </p:txBody>
      </p:sp>
    </p:spTree>
    <p:extLst>
      <p:ext uri="{BB962C8B-B14F-4D97-AF65-F5344CB8AC3E}">
        <p14:creationId xmlns:p14="http://schemas.microsoft.com/office/powerpoint/2010/main" val="810499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D58839-1C9D-4ECF-A0EB-2B736DB0D2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 Ionic Bonds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262409-F686-49BA-87DD-26C72B6356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2011680"/>
            <a:ext cx="12192000" cy="4846320"/>
          </a:xfrm>
        </p:spPr>
        <p:txBody>
          <a:bodyPr>
            <a:normAutofit/>
          </a:bodyPr>
          <a:lstStyle/>
          <a:p>
            <a:r>
              <a:rPr lang="en-US" sz="3200" dirty="0"/>
              <a:t>If you have a sodium atom and a chlorine atom, how do they become salt</a:t>
            </a:r>
          </a:p>
          <a:p>
            <a:r>
              <a:rPr lang="en-US" sz="3200" dirty="0"/>
              <a:t>Remember valence electrons, the sodium has 1 and chlorine has 7.  Both want to look like noble gases.  </a:t>
            </a:r>
          </a:p>
          <a:p>
            <a:r>
              <a:rPr lang="en-US" sz="3200" dirty="0"/>
              <a:t>The sodium </a:t>
            </a:r>
            <a:r>
              <a:rPr lang="en-US" sz="3200" u="sng" dirty="0"/>
              <a:t>metal</a:t>
            </a:r>
            <a:r>
              <a:rPr lang="en-US" sz="3200" dirty="0"/>
              <a:t> will give it’s 1 electron to chlorine becoming </a:t>
            </a:r>
            <a:r>
              <a:rPr lang="en-US" sz="3200" u="sng" dirty="0"/>
              <a:t>Na</a:t>
            </a:r>
            <a:r>
              <a:rPr lang="en-US" sz="3200" u="sng" baseline="30000" dirty="0"/>
              <a:t>+</a:t>
            </a:r>
          </a:p>
          <a:p>
            <a:r>
              <a:rPr lang="en-US" sz="3200" dirty="0"/>
              <a:t>The chlorine </a:t>
            </a:r>
            <a:r>
              <a:rPr lang="en-US" sz="3200" u="sng" dirty="0"/>
              <a:t>nonmetal</a:t>
            </a:r>
            <a:r>
              <a:rPr lang="en-US" sz="3200" dirty="0"/>
              <a:t> gets the extra electron making it </a:t>
            </a:r>
            <a:r>
              <a:rPr lang="en-US" sz="3200" u="sng" dirty="0"/>
              <a:t>Cl</a:t>
            </a:r>
            <a:r>
              <a:rPr lang="en-US" sz="3200" u="sng" baseline="30000" dirty="0"/>
              <a:t>-</a:t>
            </a:r>
          </a:p>
          <a:p>
            <a:r>
              <a:rPr lang="en-US" sz="3200" dirty="0"/>
              <a:t>As opposite charges attract, </a:t>
            </a:r>
            <a:r>
              <a:rPr lang="en-US" sz="3200" u="sng" dirty="0"/>
              <a:t>NaCl</a:t>
            </a:r>
            <a:r>
              <a:rPr lang="en-US" sz="3200" dirty="0"/>
              <a:t> is neutral and held together by the charge difference (CHARGES MUST BE BALANCED)</a:t>
            </a:r>
          </a:p>
          <a:p>
            <a:pPr marL="0" indent="0">
              <a:buNone/>
            </a:pPr>
            <a:endParaRPr lang="en-US" sz="3200" dirty="0"/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406445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D58839-1C9D-4ECF-A0EB-2B736DB0D2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 Naming simple Ionic Bonds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262409-F686-49BA-87DD-26C72B6356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2011680"/>
            <a:ext cx="12192000" cy="4846320"/>
          </a:xfrm>
        </p:spPr>
        <p:txBody>
          <a:bodyPr>
            <a:normAutofit/>
          </a:bodyPr>
          <a:lstStyle/>
          <a:p>
            <a:r>
              <a:rPr lang="en-US" sz="3200" dirty="0"/>
              <a:t>NaCl – metal to nonmetal, so ionic.  How do you name?</a:t>
            </a:r>
          </a:p>
          <a:p>
            <a:r>
              <a:rPr lang="en-US" sz="3200" dirty="0"/>
              <a:t>The first element (metal) is straight from the periodic table sodium</a:t>
            </a:r>
          </a:p>
          <a:p>
            <a:r>
              <a:rPr lang="en-US" sz="3200" dirty="0"/>
              <a:t>The second element (nonmetal) chlorine replaces the ending with –ide, chloride</a:t>
            </a:r>
          </a:p>
          <a:p>
            <a:r>
              <a:rPr lang="en-US" sz="3200" dirty="0"/>
              <a:t>Together – sodium chloride</a:t>
            </a:r>
          </a:p>
          <a:p>
            <a:endParaRPr lang="en-US" sz="3200" dirty="0"/>
          </a:p>
          <a:p>
            <a:r>
              <a:rPr lang="en-US" sz="3200" dirty="0"/>
              <a:t>Now you try – CaBr</a:t>
            </a:r>
            <a:r>
              <a:rPr lang="en-US" sz="3200" baseline="-25000" dirty="0"/>
              <a:t>2</a:t>
            </a:r>
            <a:r>
              <a:rPr lang="en-US" sz="3200" dirty="0"/>
              <a:t> (the number of atoms doesn’t affect the name)</a:t>
            </a:r>
          </a:p>
          <a:p>
            <a:pPr marL="0" indent="0">
              <a:buNone/>
            </a:pPr>
            <a:endParaRPr lang="en-US" sz="3200" dirty="0"/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2033513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D58839-1C9D-4ECF-A0EB-2B736DB0D2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 Naming simple Ionic Bonds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262409-F686-49BA-87DD-26C72B6356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2011680"/>
            <a:ext cx="12192000" cy="4846320"/>
          </a:xfrm>
        </p:spPr>
        <p:txBody>
          <a:bodyPr>
            <a:normAutofit/>
          </a:bodyPr>
          <a:lstStyle/>
          <a:p>
            <a:r>
              <a:rPr lang="en-US" sz="3200" dirty="0"/>
              <a:t>CaBr</a:t>
            </a:r>
            <a:r>
              <a:rPr lang="en-US" sz="3200" baseline="-25000" dirty="0"/>
              <a:t>2</a:t>
            </a:r>
            <a:r>
              <a:rPr lang="en-US" sz="3200" dirty="0"/>
              <a:t> – metal to nonmetal, so ionic.  How do you name?</a:t>
            </a:r>
          </a:p>
          <a:p>
            <a:r>
              <a:rPr lang="en-US" sz="3200" dirty="0"/>
              <a:t>The first element (metal) is straight from the periodic table Calcium</a:t>
            </a:r>
          </a:p>
          <a:p>
            <a:r>
              <a:rPr lang="en-US" sz="3200" dirty="0"/>
              <a:t>The second element (nonmetal) bromine replaces the ending with –ide, bromide</a:t>
            </a:r>
          </a:p>
          <a:p>
            <a:r>
              <a:rPr lang="en-US" sz="3200" dirty="0"/>
              <a:t>Together – calcium bromide</a:t>
            </a:r>
          </a:p>
          <a:p>
            <a:endParaRPr lang="en-US" sz="3200" dirty="0"/>
          </a:p>
          <a:p>
            <a:r>
              <a:rPr lang="en-US" sz="3200" dirty="0"/>
              <a:t>Now you try going backwards – find the formula for </a:t>
            </a:r>
          </a:p>
          <a:p>
            <a:pPr marL="0" indent="0">
              <a:buNone/>
            </a:pPr>
            <a:r>
              <a:rPr lang="en-US" sz="3200" dirty="0"/>
              <a:t>magnesium chloride</a:t>
            </a:r>
          </a:p>
        </p:txBody>
      </p:sp>
    </p:spTree>
    <p:extLst>
      <p:ext uri="{BB962C8B-B14F-4D97-AF65-F5344CB8AC3E}">
        <p14:creationId xmlns:p14="http://schemas.microsoft.com/office/powerpoint/2010/main" val="42130560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D58839-1C9D-4ECF-A0EB-2B736DB0D2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 Naming simple Ionic Bonds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262409-F686-49BA-87DD-26C72B6356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2011680"/>
            <a:ext cx="12192000" cy="4846320"/>
          </a:xfrm>
        </p:spPr>
        <p:txBody>
          <a:bodyPr>
            <a:normAutofit fontScale="92500" lnSpcReduction="10000"/>
          </a:bodyPr>
          <a:lstStyle/>
          <a:p>
            <a:r>
              <a:rPr lang="en-US" sz="3200" dirty="0"/>
              <a:t>Magnesium chloride – metal to nonmetal, so ionic.  What is the formula?</a:t>
            </a:r>
          </a:p>
          <a:p>
            <a:r>
              <a:rPr lang="en-US" sz="3200" dirty="0"/>
              <a:t>The first element (metal) is straight from the periodic table Mg</a:t>
            </a:r>
          </a:p>
          <a:p>
            <a:r>
              <a:rPr lang="en-US" sz="3200" dirty="0"/>
              <a:t>The second element (nonmetal) chloride replaced the ending with –ide, chlorine</a:t>
            </a:r>
          </a:p>
          <a:p>
            <a:r>
              <a:rPr lang="en-US" sz="3200" dirty="0"/>
              <a:t>Together – </a:t>
            </a:r>
            <a:r>
              <a:rPr lang="en-US" sz="3200" dirty="0" err="1"/>
              <a:t>MgCl</a:t>
            </a:r>
            <a:r>
              <a:rPr lang="en-US" sz="3200" dirty="0"/>
              <a:t> (but what about charges) Mg likes +2 while Cl likes -1</a:t>
            </a:r>
          </a:p>
          <a:p>
            <a:r>
              <a:rPr lang="en-US" sz="3200" dirty="0"/>
              <a:t>BALANCE THEM – I need 2 Cl to balance the charge on Mg so MgCl</a:t>
            </a:r>
            <a:r>
              <a:rPr lang="en-US" sz="3200" baseline="-25000" dirty="0"/>
              <a:t>2</a:t>
            </a:r>
          </a:p>
          <a:p>
            <a:endParaRPr lang="en-US" sz="3200" dirty="0"/>
          </a:p>
          <a:p>
            <a:r>
              <a:rPr lang="en-US" sz="3200" dirty="0"/>
              <a:t>Now you try going backwards – find the formula for </a:t>
            </a:r>
          </a:p>
          <a:p>
            <a:pPr marL="0" indent="0">
              <a:buNone/>
            </a:pPr>
            <a:r>
              <a:rPr lang="en-US" sz="3200" dirty="0"/>
              <a:t>Potassium oxide</a:t>
            </a:r>
          </a:p>
        </p:txBody>
      </p:sp>
    </p:spTree>
    <p:extLst>
      <p:ext uri="{BB962C8B-B14F-4D97-AF65-F5344CB8AC3E}">
        <p14:creationId xmlns:p14="http://schemas.microsoft.com/office/powerpoint/2010/main" val="4719762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D58839-1C9D-4ECF-A0EB-2B736DB0D2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 Naming simple Ionic Bonds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262409-F686-49BA-87DD-26C72B6356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2011680"/>
            <a:ext cx="12192000" cy="4846320"/>
          </a:xfrm>
        </p:spPr>
        <p:txBody>
          <a:bodyPr>
            <a:normAutofit/>
          </a:bodyPr>
          <a:lstStyle/>
          <a:p>
            <a:r>
              <a:rPr lang="en-US" sz="3200" dirty="0"/>
              <a:t>Potassium oxide – metal to nonmetal, so ionic.  What is the formula?</a:t>
            </a:r>
          </a:p>
          <a:p>
            <a:r>
              <a:rPr lang="en-US" sz="3200" dirty="0"/>
              <a:t>The first element (metal) is straight from the periodic table K</a:t>
            </a:r>
          </a:p>
          <a:p>
            <a:r>
              <a:rPr lang="en-US" sz="3200" dirty="0"/>
              <a:t>The second element (nonmetal) oxide replaced the ending with –ide, oxygen</a:t>
            </a:r>
          </a:p>
          <a:p>
            <a:r>
              <a:rPr lang="en-US" sz="3200" dirty="0"/>
              <a:t>Together – KO (but what about charges) K likes +1 while O likes -2</a:t>
            </a:r>
          </a:p>
          <a:p>
            <a:r>
              <a:rPr lang="en-US" sz="3200" dirty="0"/>
              <a:t>BALANCE THEM – I need 2 K to balance the charge on O so K</a:t>
            </a:r>
            <a:r>
              <a:rPr lang="en-US" sz="3200" baseline="-25000" dirty="0"/>
              <a:t>2</a:t>
            </a:r>
            <a:r>
              <a:rPr lang="en-US" sz="3200" dirty="0"/>
              <a:t>O</a:t>
            </a:r>
            <a:endParaRPr lang="en-US" sz="3200" baseline="-25000" dirty="0"/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1466311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D58839-1C9D-4ECF-A0EB-2B736DB0D2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1b Naming Ionic Bonds: polyatomic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262409-F686-49BA-87DD-26C72B6356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2011680"/>
            <a:ext cx="12192000" cy="4846320"/>
          </a:xfrm>
        </p:spPr>
        <p:txBody>
          <a:bodyPr>
            <a:normAutofit/>
          </a:bodyPr>
          <a:lstStyle/>
          <a:p>
            <a:r>
              <a:rPr lang="en-US" sz="3200" dirty="0" err="1"/>
              <a:t>Polyatomics</a:t>
            </a:r>
            <a:r>
              <a:rPr lang="en-US" sz="3200" dirty="0"/>
              <a:t> (multiple atoms) are groups that stay together and behave like an element</a:t>
            </a:r>
          </a:p>
          <a:p>
            <a:r>
              <a:rPr lang="en-US" sz="3200" dirty="0"/>
              <a:t>Many of these will be given to you</a:t>
            </a:r>
          </a:p>
          <a:p>
            <a:r>
              <a:rPr lang="en-US" sz="3200" dirty="0"/>
              <a:t>Subscript is how many atoms of each </a:t>
            </a:r>
          </a:p>
          <a:p>
            <a:r>
              <a:rPr lang="en-US" sz="3200" dirty="0"/>
              <a:t>Superscript (above) is charge</a:t>
            </a:r>
          </a:p>
          <a:p>
            <a:r>
              <a:rPr lang="en-US" sz="3200" dirty="0"/>
              <a:t>If you need more than 1 of them put </a:t>
            </a:r>
          </a:p>
          <a:p>
            <a:pPr marL="0" indent="0">
              <a:buNone/>
            </a:pPr>
            <a:r>
              <a:rPr lang="en-US" sz="3200" dirty="0"/>
              <a:t>them in parenthesis (example:  Calcium (+2) Nitrite (-1): Ca(NO</a:t>
            </a:r>
            <a:r>
              <a:rPr lang="en-US" sz="3200" baseline="-25000" dirty="0"/>
              <a:t>2</a:t>
            </a:r>
            <a:r>
              <a:rPr lang="en-US" sz="3200" dirty="0"/>
              <a:t>)</a:t>
            </a:r>
            <a:r>
              <a:rPr lang="en-US" sz="3200" baseline="-25000" dirty="0"/>
              <a:t>2</a:t>
            </a:r>
          </a:p>
          <a:p>
            <a:r>
              <a:rPr lang="en-US" sz="3200" dirty="0"/>
              <a:t>Try giving formula for Potassium Nitrate </a:t>
            </a:r>
          </a:p>
          <a:p>
            <a:pPr marL="0" indent="0">
              <a:buNone/>
            </a:pPr>
            <a:endParaRPr lang="en-US" sz="3200" dirty="0"/>
          </a:p>
          <a:p>
            <a:endParaRPr lang="en-US" sz="3200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45D5E87-6513-4904-8A8C-18F2C9957BB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82476" y="2824328"/>
            <a:ext cx="5209524" cy="2657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50390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D58839-1C9D-4ECF-A0EB-2B736DB0D2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1b Naming Ionic Bonds: polyatomic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262409-F686-49BA-87DD-26C72B6356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2011680"/>
            <a:ext cx="12192000" cy="4846320"/>
          </a:xfrm>
        </p:spPr>
        <p:txBody>
          <a:bodyPr>
            <a:normAutofit/>
          </a:bodyPr>
          <a:lstStyle/>
          <a:p>
            <a:r>
              <a:rPr lang="en-US" sz="3200" dirty="0"/>
              <a:t>Try giving formula for Potassium Nitrate </a:t>
            </a:r>
          </a:p>
          <a:p>
            <a:pPr marL="0" indent="0">
              <a:buNone/>
            </a:pPr>
            <a:endParaRPr lang="en-US" sz="3200" dirty="0"/>
          </a:p>
          <a:p>
            <a:r>
              <a:rPr lang="en-US" sz="3200" dirty="0"/>
              <a:t>Potassium – K</a:t>
            </a:r>
          </a:p>
          <a:p>
            <a:r>
              <a:rPr lang="en-US" sz="3200" dirty="0"/>
              <a:t>From table Nitrate – NO</a:t>
            </a:r>
            <a:r>
              <a:rPr lang="en-US" sz="3200" baseline="-25000" dirty="0"/>
              <a:t>3</a:t>
            </a:r>
          </a:p>
          <a:p>
            <a:r>
              <a:rPr lang="en-US" sz="3200" dirty="0"/>
              <a:t>KNO</a:t>
            </a:r>
            <a:r>
              <a:rPr lang="en-US" sz="3200" baseline="-25000" dirty="0"/>
              <a:t>3</a:t>
            </a:r>
            <a:r>
              <a:rPr lang="en-US" sz="3200" dirty="0"/>
              <a:t> (and already balanced by charge)</a:t>
            </a:r>
          </a:p>
          <a:p>
            <a:endParaRPr lang="en-US" sz="3200" dirty="0"/>
          </a:p>
          <a:p>
            <a:r>
              <a:rPr lang="en-US" sz="3200" dirty="0"/>
              <a:t>Try a harder one aluminum sulfate 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D6C616A9-A6B7-4686-9997-C0583D16D4E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82476" y="2824328"/>
            <a:ext cx="5209524" cy="2657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140433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anded">
  <a:themeElements>
    <a:clrScheme name="Banded">
      <a:dk1>
        <a:srgbClr val="2C2C2C"/>
      </a:dk1>
      <a:lt1>
        <a:srgbClr val="FFFFFF"/>
      </a:lt1>
      <a:dk2>
        <a:srgbClr val="099BDD"/>
      </a:dk2>
      <a:lt2>
        <a:srgbClr val="F2F2F2"/>
      </a:lt2>
      <a:accent1>
        <a:srgbClr val="FFC000"/>
      </a:accent1>
      <a:accent2>
        <a:srgbClr val="A5D028"/>
      </a:accent2>
      <a:accent3>
        <a:srgbClr val="08CC78"/>
      </a:accent3>
      <a:accent4>
        <a:srgbClr val="F24099"/>
      </a:accent4>
      <a:accent5>
        <a:srgbClr val="828288"/>
      </a:accent5>
      <a:accent6>
        <a:srgbClr val="F56617"/>
      </a:accent6>
      <a:hlink>
        <a:srgbClr val="005DBA"/>
      </a:hlink>
      <a:folHlink>
        <a:srgbClr val="6C606A"/>
      </a:folHlink>
    </a:clrScheme>
    <a:fontScheme name="Banded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nded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120000"/>
                <a:lumMod val="107000"/>
              </a:schemeClr>
            </a:gs>
            <a:gs pos="50000">
              <a:schemeClr val="phClr">
                <a:tint val="70000"/>
                <a:satMod val="124000"/>
                <a:lumMod val="103000"/>
              </a:schemeClr>
            </a:gs>
            <a:gs pos="100000">
              <a:schemeClr val="phClr">
                <a:tint val="85000"/>
                <a:satMod val="12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5000"/>
                <a:shade val="98000"/>
                <a:satMod val="110000"/>
                <a:lumMod val="103000"/>
              </a:schemeClr>
            </a:gs>
            <a:gs pos="50000">
              <a:schemeClr val="phClr">
                <a:shade val="85000"/>
                <a:satMod val="105000"/>
                <a:lumMod val="100000"/>
              </a:schemeClr>
            </a:gs>
            <a:gs pos="100000">
              <a:schemeClr val="phClr">
                <a:shade val="60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875" dir="5400000" algn="ctr" rotWithShape="0">
              <a:srgbClr val="000000">
                <a:alpha val="68000"/>
              </a:srgbClr>
            </a:outerShdw>
          </a:effectLst>
        </a:effectStyle>
        <a:effectStyle>
          <a:effectLst>
            <a:outerShdw blurRad="88900" dist="2794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/>
              <a:schemeClr val="phClr">
                <a:shade val="91000"/>
                <a:satMod val="105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nded" id="{98DFF888-2449-4D28-977C-6306C017633E}" vid="{9792607F-9579-4224-82FF-9C88C3E1E53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TM03090430[[fn=Banded]]</Template>
  <TotalTime>1299</TotalTime>
  <Words>1090</Words>
  <Application>Microsoft Office PowerPoint</Application>
  <PresentationFormat>Widescreen</PresentationFormat>
  <Paragraphs>162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6" baseType="lpstr">
      <vt:lpstr>Corbel</vt:lpstr>
      <vt:lpstr>Wingdings</vt:lpstr>
      <vt:lpstr>Banded</vt:lpstr>
      <vt:lpstr>Naming Compounds</vt:lpstr>
      <vt:lpstr>Three (3) Types of Bonds</vt:lpstr>
      <vt:lpstr>1 Ionic Bonds</vt:lpstr>
      <vt:lpstr>1 Naming simple Ionic Bonds</vt:lpstr>
      <vt:lpstr>1 Naming simple Ionic Bonds</vt:lpstr>
      <vt:lpstr>1 Naming simple Ionic Bonds</vt:lpstr>
      <vt:lpstr>1 Naming simple Ionic Bonds</vt:lpstr>
      <vt:lpstr>1b Naming Ionic Bonds: polyatomic</vt:lpstr>
      <vt:lpstr>1b Naming Ionic Bonds: polyatomic</vt:lpstr>
      <vt:lpstr>1b Naming Ionic Bonds: polyatomic</vt:lpstr>
      <vt:lpstr>1C Naming Ionic Bonds  transition metals</vt:lpstr>
      <vt:lpstr>Naming Ionic Bonds  Try it</vt:lpstr>
      <vt:lpstr>Naming Ionic Bonds  Try it</vt:lpstr>
      <vt:lpstr>2 Naming Covalent bonds  (2 nonmetals - Much easier)</vt:lpstr>
      <vt:lpstr>2 Naming Covalent bonds  (2 nonmetals - Much easier)</vt:lpstr>
      <vt:lpstr>2 Naming Covalent bonds  (2 nonmetals - Much easier)</vt:lpstr>
      <vt:lpstr>Binary Acids</vt:lpstr>
      <vt:lpstr>Naming Binary Acids</vt:lpstr>
      <vt:lpstr>Naming Binary Acids</vt:lpstr>
      <vt:lpstr>Acids from Polyatomic</vt:lpstr>
      <vt:lpstr>Acids from Polyatomic</vt:lpstr>
      <vt:lpstr>Try These</vt:lpstr>
      <vt:lpstr>Try These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Combining Elements</dc:title>
  <dc:creator>Stephen S. Dotson</dc:creator>
  <cp:lastModifiedBy>Stephen S. Dotson</cp:lastModifiedBy>
  <cp:revision>11</cp:revision>
  <dcterms:created xsi:type="dcterms:W3CDTF">2019-04-02T13:57:45Z</dcterms:created>
  <dcterms:modified xsi:type="dcterms:W3CDTF">2019-09-24T23:23:27Z</dcterms:modified>
</cp:coreProperties>
</file>