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FFE0F-EEEE-4660-AB53-7381F513B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42382-702A-4D6D-A8C3-440F46E1DB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189346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F1AF-09AB-4428-A23D-091F9D74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8C823-0EE6-480C-B6A0-4597DAE0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6410325" cy="4024125"/>
          </a:xfrm>
        </p:spPr>
        <p:txBody>
          <a:bodyPr>
            <a:normAutofit/>
          </a:bodyPr>
          <a:lstStyle/>
          <a:p>
            <a:r>
              <a:rPr lang="en-US" sz="3600" dirty="0"/>
              <a:t>Triple point – all 3 phases exist</a:t>
            </a:r>
          </a:p>
          <a:p>
            <a:r>
              <a:rPr lang="en-US" sz="3600" dirty="0"/>
              <a:t>Critical point – past this temperature, it doesn’t matter how much pressure, you get a critical fluid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64AF0E-CAC8-4C2D-A6BF-A1FEF2D94534}"/>
              </a:ext>
            </a:extLst>
          </p:cNvPr>
          <p:cNvSpPr/>
          <p:nvPr/>
        </p:nvSpPr>
        <p:spPr>
          <a:xfrm>
            <a:off x="7343775" y="2194560"/>
            <a:ext cx="4048125" cy="3899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403AE1-D0CA-4940-A28C-2E8217EBE121}"/>
              </a:ext>
            </a:extLst>
          </p:cNvPr>
          <p:cNvSpPr txBox="1"/>
          <p:nvPr/>
        </p:nvSpPr>
        <p:spPr>
          <a:xfrm>
            <a:off x="8205787" y="6218685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Temperature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69CDF-8092-4DEF-9DC0-036ED823DC94}"/>
              </a:ext>
            </a:extLst>
          </p:cNvPr>
          <p:cNvSpPr txBox="1"/>
          <p:nvPr/>
        </p:nvSpPr>
        <p:spPr>
          <a:xfrm rot="16200000">
            <a:off x="5950893" y="3635131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Pressure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7738D9D-EBB9-4519-B7F5-7CE6F82985FF}"/>
              </a:ext>
            </a:extLst>
          </p:cNvPr>
          <p:cNvSpPr/>
          <p:nvPr/>
        </p:nvSpPr>
        <p:spPr>
          <a:xfrm>
            <a:off x="7524750" y="4933950"/>
            <a:ext cx="1733550" cy="790575"/>
          </a:xfrm>
          <a:custGeom>
            <a:avLst/>
            <a:gdLst>
              <a:gd name="connsiteX0" fmla="*/ 0 w 1733550"/>
              <a:gd name="connsiteY0" fmla="*/ 790575 h 790575"/>
              <a:gd name="connsiteX1" fmla="*/ 971550 w 1733550"/>
              <a:gd name="connsiteY1" fmla="*/ 581025 h 790575"/>
              <a:gd name="connsiteX2" fmla="*/ 1733550 w 1733550"/>
              <a:gd name="connsiteY2" fmla="*/ 0 h 790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3550" h="790575">
                <a:moveTo>
                  <a:pt x="0" y="790575"/>
                </a:moveTo>
                <a:cubicBezTo>
                  <a:pt x="341312" y="751681"/>
                  <a:pt x="682625" y="712787"/>
                  <a:pt x="971550" y="581025"/>
                </a:cubicBezTo>
                <a:cubicBezTo>
                  <a:pt x="1260475" y="449262"/>
                  <a:pt x="1497012" y="224631"/>
                  <a:pt x="173355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B02C229-DC89-416D-8C16-BC5E6F13548E}"/>
              </a:ext>
            </a:extLst>
          </p:cNvPr>
          <p:cNvSpPr/>
          <p:nvPr/>
        </p:nvSpPr>
        <p:spPr>
          <a:xfrm rot="20293831">
            <a:off x="9020176" y="3692519"/>
            <a:ext cx="1609725" cy="981075"/>
          </a:xfrm>
          <a:custGeom>
            <a:avLst/>
            <a:gdLst>
              <a:gd name="connsiteX0" fmla="*/ 0 w 1609725"/>
              <a:gd name="connsiteY0" fmla="*/ 981075 h 981075"/>
              <a:gd name="connsiteX1" fmla="*/ 942975 w 1609725"/>
              <a:gd name="connsiteY1" fmla="*/ 676275 h 981075"/>
              <a:gd name="connsiteX2" fmla="*/ 1609725 w 1609725"/>
              <a:gd name="connsiteY2" fmla="*/ 0 h 981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9725" h="981075">
                <a:moveTo>
                  <a:pt x="0" y="981075"/>
                </a:moveTo>
                <a:cubicBezTo>
                  <a:pt x="337344" y="910431"/>
                  <a:pt x="674688" y="839787"/>
                  <a:pt x="942975" y="676275"/>
                </a:cubicBezTo>
                <a:cubicBezTo>
                  <a:pt x="1211263" y="512762"/>
                  <a:pt x="1410494" y="256381"/>
                  <a:pt x="160972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6E2969-2DC4-49E0-9EED-02E302BA2D89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8963025" y="3107175"/>
            <a:ext cx="296478" cy="1829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CE4798B-900C-42B9-92E8-CF1C481EFB14}"/>
              </a:ext>
            </a:extLst>
          </p:cNvPr>
          <p:cNvSpPr txBox="1"/>
          <p:nvPr/>
        </p:nvSpPr>
        <p:spPr>
          <a:xfrm>
            <a:off x="7762875" y="3619500"/>
            <a:ext cx="7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D9CC50-F384-41B0-A569-43BF8DE4E839}"/>
              </a:ext>
            </a:extLst>
          </p:cNvPr>
          <p:cNvSpPr txBox="1"/>
          <p:nvPr/>
        </p:nvSpPr>
        <p:spPr>
          <a:xfrm>
            <a:off x="9206163" y="3107175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liquid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851B21-B67E-4954-BB9C-E85D8A8EDCF5}"/>
              </a:ext>
            </a:extLst>
          </p:cNvPr>
          <p:cNvSpPr txBox="1"/>
          <p:nvPr/>
        </p:nvSpPr>
        <p:spPr>
          <a:xfrm>
            <a:off x="10411175" y="5503963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9CFD0C-597A-43CD-A950-7EC1354124BA}"/>
              </a:ext>
            </a:extLst>
          </p:cNvPr>
          <p:cNvSpPr/>
          <p:nvPr/>
        </p:nvSpPr>
        <p:spPr>
          <a:xfrm>
            <a:off x="9201401" y="4857632"/>
            <a:ext cx="123825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0FA4930-30CA-4EE0-BE09-FDF98426DE98}"/>
              </a:ext>
            </a:extLst>
          </p:cNvPr>
          <p:cNvSpPr/>
          <p:nvPr/>
        </p:nvSpPr>
        <p:spPr>
          <a:xfrm>
            <a:off x="10325451" y="3367087"/>
            <a:ext cx="123825" cy="123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F97A7D-4F19-4DC0-A4FC-6C2F8CE478DE}"/>
              </a:ext>
            </a:extLst>
          </p:cNvPr>
          <p:cNvSpPr txBox="1"/>
          <p:nvPr/>
        </p:nvSpPr>
        <p:spPr>
          <a:xfrm>
            <a:off x="9266626" y="4857632"/>
            <a:ext cx="937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Triple Point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D4B551-33E9-461B-8228-B7F9A07B7A1F}"/>
              </a:ext>
            </a:extLst>
          </p:cNvPr>
          <p:cNvSpPr txBox="1"/>
          <p:nvPr/>
        </p:nvSpPr>
        <p:spPr>
          <a:xfrm>
            <a:off x="10446818" y="3167746"/>
            <a:ext cx="1059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Critical Point</a:t>
            </a:r>
          </a:p>
        </p:txBody>
      </p:sp>
    </p:spTree>
    <p:extLst>
      <p:ext uri="{BB962C8B-B14F-4D97-AF65-F5344CB8AC3E}">
        <p14:creationId xmlns:p14="http://schemas.microsoft.com/office/powerpoint/2010/main" val="3732992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F1AF-09AB-4428-A23D-091F9D74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8C823-0EE6-480C-B6A0-4597DAE0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6410325" cy="4024125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The phase diagram of water is interesting as the liquid is more dense than solid </a:t>
            </a:r>
          </a:p>
          <a:p>
            <a:r>
              <a:rPr lang="en-US" sz="3600" dirty="0"/>
              <a:t>The slope is of the line is negative between the solid and liquid(exaggerated in this graph)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64AF0E-CAC8-4C2D-A6BF-A1FEF2D94534}"/>
              </a:ext>
            </a:extLst>
          </p:cNvPr>
          <p:cNvSpPr/>
          <p:nvPr/>
        </p:nvSpPr>
        <p:spPr>
          <a:xfrm>
            <a:off x="7343775" y="2194560"/>
            <a:ext cx="4048125" cy="3899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403AE1-D0CA-4940-A28C-2E8217EBE121}"/>
              </a:ext>
            </a:extLst>
          </p:cNvPr>
          <p:cNvSpPr txBox="1"/>
          <p:nvPr/>
        </p:nvSpPr>
        <p:spPr>
          <a:xfrm>
            <a:off x="8205787" y="6218685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Temperature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69CDF-8092-4DEF-9DC0-036ED823DC94}"/>
              </a:ext>
            </a:extLst>
          </p:cNvPr>
          <p:cNvSpPr txBox="1"/>
          <p:nvPr/>
        </p:nvSpPr>
        <p:spPr>
          <a:xfrm rot="16200000">
            <a:off x="5950893" y="3635131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Pressure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7738D9D-EBB9-4519-B7F5-7CE6F82985FF}"/>
              </a:ext>
            </a:extLst>
          </p:cNvPr>
          <p:cNvSpPr/>
          <p:nvPr/>
        </p:nvSpPr>
        <p:spPr>
          <a:xfrm>
            <a:off x="7524750" y="4933950"/>
            <a:ext cx="1733550" cy="790575"/>
          </a:xfrm>
          <a:custGeom>
            <a:avLst/>
            <a:gdLst>
              <a:gd name="connsiteX0" fmla="*/ 0 w 1733550"/>
              <a:gd name="connsiteY0" fmla="*/ 790575 h 790575"/>
              <a:gd name="connsiteX1" fmla="*/ 971550 w 1733550"/>
              <a:gd name="connsiteY1" fmla="*/ 581025 h 790575"/>
              <a:gd name="connsiteX2" fmla="*/ 1733550 w 1733550"/>
              <a:gd name="connsiteY2" fmla="*/ 0 h 790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3550" h="790575">
                <a:moveTo>
                  <a:pt x="0" y="790575"/>
                </a:moveTo>
                <a:cubicBezTo>
                  <a:pt x="341312" y="751681"/>
                  <a:pt x="682625" y="712787"/>
                  <a:pt x="971550" y="581025"/>
                </a:cubicBezTo>
                <a:cubicBezTo>
                  <a:pt x="1260475" y="449262"/>
                  <a:pt x="1497012" y="224631"/>
                  <a:pt x="173355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B02C229-DC89-416D-8C16-BC5E6F13548E}"/>
              </a:ext>
            </a:extLst>
          </p:cNvPr>
          <p:cNvSpPr/>
          <p:nvPr/>
        </p:nvSpPr>
        <p:spPr>
          <a:xfrm rot="20293831">
            <a:off x="9020176" y="3692519"/>
            <a:ext cx="1609725" cy="981075"/>
          </a:xfrm>
          <a:custGeom>
            <a:avLst/>
            <a:gdLst>
              <a:gd name="connsiteX0" fmla="*/ 0 w 1609725"/>
              <a:gd name="connsiteY0" fmla="*/ 981075 h 981075"/>
              <a:gd name="connsiteX1" fmla="*/ 942975 w 1609725"/>
              <a:gd name="connsiteY1" fmla="*/ 676275 h 981075"/>
              <a:gd name="connsiteX2" fmla="*/ 1609725 w 1609725"/>
              <a:gd name="connsiteY2" fmla="*/ 0 h 981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9725" h="981075">
                <a:moveTo>
                  <a:pt x="0" y="981075"/>
                </a:moveTo>
                <a:cubicBezTo>
                  <a:pt x="337344" y="910431"/>
                  <a:pt x="674688" y="839787"/>
                  <a:pt x="942975" y="676275"/>
                </a:cubicBezTo>
                <a:cubicBezTo>
                  <a:pt x="1211263" y="512762"/>
                  <a:pt x="1410494" y="256381"/>
                  <a:pt x="160972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6E2969-2DC4-49E0-9EED-02E302BA2D89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8895648" y="3257550"/>
            <a:ext cx="363855" cy="1679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CE4798B-900C-42B9-92E8-CF1C481EFB14}"/>
              </a:ext>
            </a:extLst>
          </p:cNvPr>
          <p:cNvSpPr txBox="1"/>
          <p:nvPr/>
        </p:nvSpPr>
        <p:spPr>
          <a:xfrm>
            <a:off x="7762875" y="3619500"/>
            <a:ext cx="7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D9CC50-F384-41B0-A569-43BF8DE4E839}"/>
              </a:ext>
            </a:extLst>
          </p:cNvPr>
          <p:cNvSpPr txBox="1"/>
          <p:nvPr/>
        </p:nvSpPr>
        <p:spPr>
          <a:xfrm>
            <a:off x="9258300" y="3331964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liquid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851B21-B67E-4954-BB9C-E85D8A8EDCF5}"/>
              </a:ext>
            </a:extLst>
          </p:cNvPr>
          <p:cNvSpPr txBox="1"/>
          <p:nvPr/>
        </p:nvSpPr>
        <p:spPr>
          <a:xfrm>
            <a:off x="9825038" y="5074272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</a:t>
            </a:r>
          </a:p>
        </p:txBody>
      </p:sp>
    </p:spTree>
    <p:extLst>
      <p:ext uri="{BB962C8B-B14F-4D97-AF65-F5344CB8AC3E}">
        <p14:creationId xmlns:p14="http://schemas.microsoft.com/office/powerpoint/2010/main" val="1152042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F1AF-09AB-4428-A23D-091F9D74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8C823-0EE6-480C-B6A0-4597DAE0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6410325" cy="4024125"/>
          </a:xfrm>
        </p:spPr>
        <p:txBody>
          <a:bodyPr>
            <a:normAutofit/>
          </a:bodyPr>
          <a:lstStyle/>
          <a:p>
            <a:r>
              <a:rPr lang="en-US" sz="3600" dirty="0"/>
              <a:t>For most compounds, the solid is more dense</a:t>
            </a:r>
          </a:p>
          <a:p>
            <a:r>
              <a:rPr lang="en-US" sz="3600" dirty="0"/>
              <a:t>The slope is of the line is positive between the solid and liquid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64AF0E-CAC8-4C2D-A6BF-A1FEF2D94534}"/>
              </a:ext>
            </a:extLst>
          </p:cNvPr>
          <p:cNvSpPr/>
          <p:nvPr/>
        </p:nvSpPr>
        <p:spPr>
          <a:xfrm>
            <a:off x="7343775" y="2194560"/>
            <a:ext cx="4048125" cy="3899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403AE1-D0CA-4940-A28C-2E8217EBE121}"/>
              </a:ext>
            </a:extLst>
          </p:cNvPr>
          <p:cNvSpPr txBox="1"/>
          <p:nvPr/>
        </p:nvSpPr>
        <p:spPr>
          <a:xfrm>
            <a:off x="8205787" y="6218685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Temperature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69CDF-8092-4DEF-9DC0-036ED823DC94}"/>
              </a:ext>
            </a:extLst>
          </p:cNvPr>
          <p:cNvSpPr txBox="1"/>
          <p:nvPr/>
        </p:nvSpPr>
        <p:spPr>
          <a:xfrm rot="16200000">
            <a:off x="5950893" y="3635131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Pressure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7738D9D-EBB9-4519-B7F5-7CE6F82985FF}"/>
              </a:ext>
            </a:extLst>
          </p:cNvPr>
          <p:cNvSpPr/>
          <p:nvPr/>
        </p:nvSpPr>
        <p:spPr>
          <a:xfrm>
            <a:off x="7524750" y="4933950"/>
            <a:ext cx="1733550" cy="790575"/>
          </a:xfrm>
          <a:custGeom>
            <a:avLst/>
            <a:gdLst>
              <a:gd name="connsiteX0" fmla="*/ 0 w 1733550"/>
              <a:gd name="connsiteY0" fmla="*/ 790575 h 790575"/>
              <a:gd name="connsiteX1" fmla="*/ 971550 w 1733550"/>
              <a:gd name="connsiteY1" fmla="*/ 581025 h 790575"/>
              <a:gd name="connsiteX2" fmla="*/ 1733550 w 1733550"/>
              <a:gd name="connsiteY2" fmla="*/ 0 h 790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3550" h="790575">
                <a:moveTo>
                  <a:pt x="0" y="790575"/>
                </a:moveTo>
                <a:cubicBezTo>
                  <a:pt x="341312" y="751681"/>
                  <a:pt x="682625" y="712787"/>
                  <a:pt x="971550" y="581025"/>
                </a:cubicBezTo>
                <a:cubicBezTo>
                  <a:pt x="1260475" y="449262"/>
                  <a:pt x="1497012" y="224631"/>
                  <a:pt x="173355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B02C229-DC89-416D-8C16-BC5E6F13548E}"/>
              </a:ext>
            </a:extLst>
          </p:cNvPr>
          <p:cNvSpPr/>
          <p:nvPr/>
        </p:nvSpPr>
        <p:spPr>
          <a:xfrm rot="20293831">
            <a:off x="8956509" y="3361424"/>
            <a:ext cx="2169436" cy="1216785"/>
          </a:xfrm>
          <a:custGeom>
            <a:avLst/>
            <a:gdLst>
              <a:gd name="connsiteX0" fmla="*/ 0 w 1609725"/>
              <a:gd name="connsiteY0" fmla="*/ 981075 h 981075"/>
              <a:gd name="connsiteX1" fmla="*/ 942975 w 1609725"/>
              <a:gd name="connsiteY1" fmla="*/ 676275 h 981075"/>
              <a:gd name="connsiteX2" fmla="*/ 1609725 w 1609725"/>
              <a:gd name="connsiteY2" fmla="*/ 0 h 981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9725" h="981075">
                <a:moveTo>
                  <a:pt x="0" y="981075"/>
                </a:moveTo>
                <a:cubicBezTo>
                  <a:pt x="337344" y="910431"/>
                  <a:pt x="674688" y="839787"/>
                  <a:pt x="942975" y="676275"/>
                </a:cubicBezTo>
                <a:cubicBezTo>
                  <a:pt x="1211263" y="512762"/>
                  <a:pt x="1410494" y="256381"/>
                  <a:pt x="160972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6E2969-2DC4-49E0-9EED-02E302BA2D89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9259504" y="3002518"/>
            <a:ext cx="179770" cy="1934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CE4798B-900C-42B9-92E8-CF1C481EFB14}"/>
              </a:ext>
            </a:extLst>
          </p:cNvPr>
          <p:cNvSpPr txBox="1"/>
          <p:nvPr/>
        </p:nvSpPr>
        <p:spPr>
          <a:xfrm>
            <a:off x="8188503" y="3865963"/>
            <a:ext cx="7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D9CC50-F384-41B0-A569-43BF8DE4E839}"/>
              </a:ext>
            </a:extLst>
          </p:cNvPr>
          <p:cNvSpPr txBox="1"/>
          <p:nvPr/>
        </p:nvSpPr>
        <p:spPr>
          <a:xfrm>
            <a:off x="9484791" y="3496631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liquid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851B21-B67E-4954-BB9C-E85D8A8EDCF5}"/>
              </a:ext>
            </a:extLst>
          </p:cNvPr>
          <p:cNvSpPr txBox="1"/>
          <p:nvPr/>
        </p:nvSpPr>
        <p:spPr>
          <a:xfrm>
            <a:off x="9825038" y="5074272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</a:t>
            </a:r>
          </a:p>
        </p:txBody>
      </p:sp>
    </p:spTree>
    <p:extLst>
      <p:ext uri="{BB962C8B-B14F-4D97-AF65-F5344CB8AC3E}">
        <p14:creationId xmlns:p14="http://schemas.microsoft.com/office/powerpoint/2010/main" val="3381833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Calorimetry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24026"/>
            <a:ext cx="10277476" cy="4494660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A simple coffee cup calorimeter </a:t>
            </a:r>
          </a:p>
          <a:p>
            <a:pPr lvl="1"/>
            <a:r>
              <a:rPr lang="en-US" sz="3600" dirty="0"/>
              <a:t>A coffee cup holds a certain amount of liquid</a:t>
            </a:r>
          </a:p>
          <a:p>
            <a:pPr lvl="1"/>
            <a:r>
              <a:rPr lang="en-US" sz="3600" dirty="0"/>
              <a:t>A thermometer measures the temperature</a:t>
            </a:r>
          </a:p>
          <a:p>
            <a:r>
              <a:rPr lang="en-US" sz="3800" dirty="0"/>
              <a:t>Q = m * c * </a:t>
            </a:r>
            <a:r>
              <a:rPr lang="el-GR" sz="3800" dirty="0"/>
              <a:t>Δ</a:t>
            </a:r>
            <a:r>
              <a:rPr lang="en-US" sz="3800" dirty="0"/>
              <a:t>T</a:t>
            </a:r>
          </a:p>
          <a:p>
            <a:pPr lvl="1"/>
            <a:r>
              <a:rPr lang="en-US" sz="3600" dirty="0"/>
              <a:t>Q – heat</a:t>
            </a:r>
          </a:p>
          <a:p>
            <a:pPr lvl="1"/>
            <a:r>
              <a:rPr lang="en-US" sz="3600" dirty="0"/>
              <a:t>m – mass </a:t>
            </a:r>
          </a:p>
          <a:p>
            <a:pPr lvl="1"/>
            <a:r>
              <a:rPr lang="en-US" sz="3600" dirty="0"/>
              <a:t>c – specific heat capacity</a:t>
            </a:r>
          </a:p>
          <a:p>
            <a:pPr lvl="1"/>
            <a:r>
              <a:rPr lang="el-GR" sz="3600" dirty="0"/>
              <a:t>Δ</a:t>
            </a:r>
            <a:r>
              <a:rPr lang="en-US" sz="3600" dirty="0"/>
              <a:t>T – change in temperature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43E1EE51-0613-46C8-9B5F-41CD95C9E75E}"/>
              </a:ext>
            </a:extLst>
          </p:cNvPr>
          <p:cNvSpPr/>
          <p:nvPr/>
        </p:nvSpPr>
        <p:spPr>
          <a:xfrm rot="10800000">
            <a:off x="9505950" y="3800474"/>
            <a:ext cx="2257425" cy="1847850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D8C95AD7-E00C-48C7-AE73-A4CCB8170CA4}"/>
              </a:ext>
            </a:extLst>
          </p:cNvPr>
          <p:cNvSpPr/>
          <p:nvPr/>
        </p:nvSpPr>
        <p:spPr>
          <a:xfrm rot="10800000">
            <a:off x="9686924" y="4572001"/>
            <a:ext cx="1885951" cy="1076324"/>
          </a:xfrm>
          <a:prstGeom prst="trapezoid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96E92C-EFEA-4760-87F3-769FCC418572}"/>
              </a:ext>
            </a:extLst>
          </p:cNvPr>
          <p:cNvSpPr/>
          <p:nvPr/>
        </p:nvSpPr>
        <p:spPr>
          <a:xfrm>
            <a:off x="9534525" y="3676647"/>
            <a:ext cx="2200275" cy="12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55AE08-1DBC-4491-B108-2E72552E108B}"/>
              </a:ext>
            </a:extLst>
          </p:cNvPr>
          <p:cNvSpPr/>
          <p:nvPr/>
        </p:nvSpPr>
        <p:spPr>
          <a:xfrm>
            <a:off x="10991850" y="2609850"/>
            <a:ext cx="76200" cy="2914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40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Calorimetry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29317"/>
            <a:ext cx="10277476" cy="5495358"/>
          </a:xfrm>
        </p:spPr>
        <p:txBody>
          <a:bodyPr>
            <a:normAutofit/>
          </a:bodyPr>
          <a:lstStyle/>
          <a:p>
            <a:r>
              <a:rPr lang="en-US" sz="3800" dirty="0"/>
              <a:t>Q = m * c * </a:t>
            </a:r>
            <a:r>
              <a:rPr lang="el-GR" sz="3800" dirty="0"/>
              <a:t>Δ</a:t>
            </a:r>
            <a:r>
              <a:rPr lang="en-US" sz="3800" dirty="0"/>
              <a:t>T</a:t>
            </a:r>
          </a:p>
          <a:p>
            <a:pPr marL="0" indent="0">
              <a:buNone/>
            </a:pPr>
            <a:r>
              <a:rPr lang="en-US" sz="3600" dirty="0"/>
              <a:t>You have 100 grams of water in a calorimeter and throw in a hot piece of metal and the temperature changes by 3°C.  How much energy was in the metal?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c for water = 4.18 J/</a:t>
            </a:r>
            <a:r>
              <a:rPr lang="en-US" sz="3600" dirty="0" err="1"/>
              <a:t>g°C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Q = 100g * 4.18 J/</a:t>
            </a:r>
            <a:r>
              <a:rPr lang="en-US" sz="3600" dirty="0" err="1"/>
              <a:t>g°C</a:t>
            </a:r>
            <a:r>
              <a:rPr lang="en-US" sz="3600" dirty="0"/>
              <a:t> * 3°C = 1,254 J</a:t>
            </a:r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43E1EE51-0613-46C8-9B5F-41CD95C9E75E}"/>
              </a:ext>
            </a:extLst>
          </p:cNvPr>
          <p:cNvSpPr/>
          <p:nvPr/>
        </p:nvSpPr>
        <p:spPr>
          <a:xfrm rot="10800000">
            <a:off x="9505950" y="3800474"/>
            <a:ext cx="2257425" cy="1847850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D8C95AD7-E00C-48C7-AE73-A4CCB8170CA4}"/>
              </a:ext>
            </a:extLst>
          </p:cNvPr>
          <p:cNvSpPr/>
          <p:nvPr/>
        </p:nvSpPr>
        <p:spPr>
          <a:xfrm rot="10800000">
            <a:off x="9686924" y="4572001"/>
            <a:ext cx="1885951" cy="1076324"/>
          </a:xfrm>
          <a:prstGeom prst="trapezoid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96E92C-EFEA-4760-87F3-769FCC418572}"/>
              </a:ext>
            </a:extLst>
          </p:cNvPr>
          <p:cNvSpPr/>
          <p:nvPr/>
        </p:nvSpPr>
        <p:spPr>
          <a:xfrm>
            <a:off x="9534525" y="3676647"/>
            <a:ext cx="2200275" cy="12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55AE08-1DBC-4491-B108-2E72552E108B}"/>
              </a:ext>
            </a:extLst>
          </p:cNvPr>
          <p:cNvSpPr/>
          <p:nvPr/>
        </p:nvSpPr>
        <p:spPr>
          <a:xfrm>
            <a:off x="10991850" y="2609850"/>
            <a:ext cx="76200" cy="2914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01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Calorimetry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62149"/>
            <a:ext cx="8153400" cy="4962525"/>
          </a:xfrm>
        </p:spPr>
        <p:txBody>
          <a:bodyPr>
            <a:normAutofit/>
          </a:bodyPr>
          <a:lstStyle/>
          <a:p>
            <a:r>
              <a:rPr lang="en-US" sz="3800" dirty="0"/>
              <a:t>Calorimeter is how we measure calories in food</a:t>
            </a:r>
          </a:p>
          <a:p>
            <a:r>
              <a:rPr lang="en-US" sz="3800" dirty="0"/>
              <a:t>1cal = 4.184 J </a:t>
            </a:r>
          </a:p>
          <a:p>
            <a:r>
              <a:rPr lang="en-US" sz="3800" dirty="0"/>
              <a:t> You burn the food and see how much energy is absorbed into the water</a:t>
            </a:r>
            <a:endParaRPr lang="en-US" sz="3600" dirty="0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43E1EE51-0613-46C8-9B5F-41CD95C9E75E}"/>
              </a:ext>
            </a:extLst>
          </p:cNvPr>
          <p:cNvSpPr/>
          <p:nvPr/>
        </p:nvSpPr>
        <p:spPr>
          <a:xfrm rot="10800000">
            <a:off x="9505950" y="3800474"/>
            <a:ext cx="2257425" cy="1847850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D8C95AD7-E00C-48C7-AE73-A4CCB8170CA4}"/>
              </a:ext>
            </a:extLst>
          </p:cNvPr>
          <p:cNvSpPr/>
          <p:nvPr/>
        </p:nvSpPr>
        <p:spPr>
          <a:xfrm rot="10800000">
            <a:off x="9686924" y="4572001"/>
            <a:ext cx="1885951" cy="1076324"/>
          </a:xfrm>
          <a:prstGeom prst="trapezoid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96E92C-EFEA-4760-87F3-769FCC418572}"/>
              </a:ext>
            </a:extLst>
          </p:cNvPr>
          <p:cNvSpPr/>
          <p:nvPr/>
        </p:nvSpPr>
        <p:spPr>
          <a:xfrm>
            <a:off x="9534525" y="3676647"/>
            <a:ext cx="2200275" cy="12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55AE08-1DBC-4491-B108-2E72552E108B}"/>
              </a:ext>
            </a:extLst>
          </p:cNvPr>
          <p:cNvSpPr/>
          <p:nvPr/>
        </p:nvSpPr>
        <p:spPr>
          <a:xfrm>
            <a:off x="10991850" y="2609850"/>
            <a:ext cx="76200" cy="2914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92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Conservation of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28850"/>
            <a:ext cx="10277476" cy="4695825"/>
          </a:xfrm>
        </p:spPr>
        <p:txBody>
          <a:bodyPr>
            <a:normAutofit/>
          </a:bodyPr>
          <a:lstStyle/>
          <a:p>
            <a:r>
              <a:rPr lang="en-US" sz="4400" dirty="0"/>
              <a:t>Conservation of energy – energy can neither be created or destroyed</a:t>
            </a:r>
          </a:p>
          <a:p>
            <a:r>
              <a:rPr lang="en-US" sz="4400" dirty="0"/>
              <a:t>All chemical reactions just move energy from one place to another</a:t>
            </a:r>
          </a:p>
        </p:txBody>
      </p:sp>
    </p:spTree>
    <p:extLst>
      <p:ext uri="{BB962C8B-B14F-4D97-AF65-F5344CB8AC3E}">
        <p14:creationId xmlns:p14="http://schemas.microsoft.com/office/powerpoint/2010/main" val="898799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Exothermic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28850"/>
            <a:ext cx="7648575" cy="4695825"/>
          </a:xfrm>
        </p:spPr>
        <p:txBody>
          <a:bodyPr>
            <a:normAutofit lnSpcReduction="10000"/>
          </a:bodyPr>
          <a:lstStyle/>
          <a:p>
            <a:r>
              <a:rPr lang="en-US" sz="4400" dirty="0"/>
              <a:t>Exothermic reactions – release heat (they’re hot)</a:t>
            </a:r>
          </a:p>
          <a:p>
            <a:r>
              <a:rPr lang="en-US" sz="4400" dirty="0"/>
              <a:t>How – the reactants have more potential energy than products</a:t>
            </a:r>
          </a:p>
          <a:p>
            <a:r>
              <a:rPr lang="en-US" sz="4400" dirty="0"/>
              <a:t>As the reaction proceeds, the extra energy is released as heat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79348-5946-494C-BCAC-F188DA8013DC}"/>
              </a:ext>
            </a:extLst>
          </p:cNvPr>
          <p:cNvCxnSpPr/>
          <p:nvPr/>
        </p:nvCxnSpPr>
        <p:spPr>
          <a:xfrm>
            <a:off x="8686800" y="2619375"/>
            <a:ext cx="0" cy="2876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48F7A1-4210-4265-9709-01D29364E243}"/>
              </a:ext>
            </a:extLst>
          </p:cNvPr>
          <p:cNvCxnSpPr/>
          <p:nvPr/>
        </p:nvCxnSpPr>
        <p:spPr>
          <a:xfrm>
            <a:off x="8705850" y="5514975"/>
            <a:ext cx="2800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5D8B6D7-6831-4F2C-84C5-1A575109AF53}"/>
              </a:ext>
            </a:extLst>
          </p:cNvPr>
          <p:cNvSpPr txBox="1"/>
          <p:nvPr/>
        </p:nvSpPr>
        <p:spPr>
          <a:xfrm rot="16200000">
            <a:off x="7393932" y="3429000"/>
            <a:ext cx="2124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FBBFDD-C183-4C3D-A828-A234F72C2095}"/>
              </a:ext>
            </a:extLst>
          </p:cNvPr>
          <p:cNvCxnSpPr/>
          <p:nvPr/>
        </p:nvCxnSpPr>
        <p:spPr>
          <a:xfrm>
            <a:off x="8905875" y="3895725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9CCB6-EAE9-4036-B69E-7370CD432636}"/>
              </a:ext>
            </a:extLst>
          </p:cNvPr>
          <p:cNvCxnSpPr/>
          <p:nvPr/>
        </p:nvCxnSpPr>
        <p:spPr>
          <a:xfrm>
            <a:off x="10639425" y="4586287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12CC272-91E3-4EE0-968C-D4BC39CE2A8F}"/>
              </a:ext>
            </a:extLst>
          </p:cNvPr>
          <p:cNvSpPr txBox="1"/>
          <p:nvPr/>
        </p:nvSpPr>
        <p:spPr>
          <a:xfrm>
            <a:off x="8705850" y="3895725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reactants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37276D-C87C-47DB-A7C9-0C77830ECD62}"/>
              </a:ext>
            </a:extLst>
          </p:cNvPr>
          <p:cNvSpPr txBox="1"/>
          <p:nvPr/>
        </p:nvSpPr>
        <p:spPr>
          <a:xfrm>
            <a:off x="10534650" y="4586287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722E36A-6027-4AE8-A479-A6F215BA697C}"/>
              </a:ext>
            </a:extLst>
          </p:cNvPr>
          <p:cNvSpPr/>
          <p:nvPr/>
        </p:nvSpPr>
        <p:spPr>
          <a:xfrm>
            <a:off x="9686925" y="2577528"/>
            <a:ext cx="952500" cy="2013522"/>
          </a:xfrm>
          <a:custGeom>
            <a:avLst/>
            <a:gdLst>
              <a:gd name="connsiteX0" fmla="*/ 0 w 952500"/>
              <a:gd name="connsiteY0" fmla="*/ 1299147 h 2013522"/>
              <a:gd name="connsiteX1" fmla="*/ 485775 w 952500"/>
              <a:gd name="connsiteY1" fmla="*/ 13272 h 2013522"/>
              <a:gd name="connsiteX2" fmla="*/ 952500 w 952500"/>
              <a:gd name="connsiteY2" fmla="*/ 2013522 h 2013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2500" h="2013522">
                <a:moveTo>
                  <a:pt x="0" y="1299147"/>
                </a:moveTo>
                <a:cubicBezTo>
                  <a:pt x="163512" y="596678"/>
                  <a:pt x="327025" y="-105790"/>
                  <a:pt x="485775" y="13272"/>
                </a:cubicBezTo>
                <a:cubicBezTo>
                  <a:pt x="644525" y="132334"/>
                  <a:pt x="798512" y="1072928"/>
                  <a:pt x="952500" y="20135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11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Exothermic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28850"/>
            <a:ext cx="7648575" cy="4695825"/>
          </a:xfrm>
        </p:spPr>
        <p:txBody>
          <a:bodyPr>
            <a:normAutofit/>
          </a:bodyPr>
          <a:lstStyle/>
          <a:p>
            <a:r>
              <a:rPr lang="en-US" sz="4400" dirty="0"/>
              <a:t>The bump in-between is called the activation energy (E</a:t>
            </a:r>
            <a:r>
              <a:rPr lang="en-US" sz="4400" baseline="-25000" dirty="0"/>
              <a:t>A</a:t>
            </a:r>
            <a:r>
              <a:rPr lang="en-US" sz="4400" dirty="0"/>
              <a:t>)</a:t>
            </a:r>
          </a:p>
          <a:p>
            <a:r>
              <a:rPr lang="en-US" sz="4400" dirty="0"/>
              <a:t>The energy takes the reactants to what is called an ‘activated complex’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79348-5946-494C-BCAC-F188DA8013DC}"/>
              </a:ext>
            </a:extLst>
          </p:cNvPr>
          <p:cNvCxnSpPr/>
          <p:nvPr/>
        </p:nvCxnSpPr>
        <p:spPr>
          <a:xfrm>
            <a:off x="8686800" y="2619375"/>
            <a:ext cx="0" cy="2876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48F7A1-4210-4265-9709-01D29364E243}"/>
              </a:ext>
            </a:extLst>
          </p:cNvPr>
          <p:cNvCxnSpPr/>
          <p:nvPr/>
        </p:nvCxnSpPr>
        <p:spPr>
          <a:xfrm>
            <a:off x="8705850" y="5514975"/>
            <a:ext cx="2800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5D8B6D7-6831-4F2C-84C5-1A575109AF53}"/>
              </a:ext>
            </a:extLst>
          </p:cNvPr>
          <p:cNvSpPr txBox="1"/>
          <p:nvPr/>
        </p:nvSpPr>
        <p:spPr>
          <a:xfrm rot="16200000">
            <a:off x="7393932" y="3429000"/>
            <a:ext cx="2124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FBBFDD-C183-4C3D-A828-A234F72C2095}"/>
              </a:ext>
            </a:extLst>
          </p:cNvPr>
          <p:cNvCxnSpPr/>
          <p:nvPr/>
        </p:nvCxnSpPr>
        <p:spPr>
          <a:xfrm>
            <a:off x="8905875" y="3895725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9CCB6-EAE9-4036-B69E-7370CD432636}"/>
              </a:ext>
            </a:extLst>
          </p:cNvPr>
          <p:cNvCxnSpPr/>
          <p:nvPr/>
        </p:nvCxnSpPr>
        <p:spPr>
          <a:xfrm>
            <a:off x="10639425" y="4586287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12CC272-91E3-4EE0-968C-D4BC39CE2A8F}"/>
              </a:ext>
            </a:extLst>
          </p:cNvPr>
          <p:cNvSpPr txBox="1"/>
          <p:nvPr/>
        </p:nvSpPr>
        <p:spPr>
          <a:xfrm>
            <a:off x="8705850" y="3895725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reactants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37276D-C87C-47DB-A7C9-0C77830ECD62}"/>
              </a:ext>
            </a:extLst>
          </p:cNvPr>
          <p:cNvSpPr txBox="1"/>
          <p:nvPr/>
        </p:nvSpPr>
        <p:spPr>
          <a:xfrm>
            <a:off x="10534650" y="4586287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722E36A-6027-4AE8-A479-A6F215BA697C}"/>
              </a:ext>
            </a:extLst>
          </p:cNvPr>
          <p:cNvSpPr/>
          <p:nvPr/>
        </p:nvSpPr>
        <p:spPr>
          <a:xfrm>
            <a:off x="9686925" y="2577528"/>
            <a:ext cx="952500" cy="2013522"/>
          </a:xfrm>
          <a:custGeom>
            <a:avLst/>
            <a:gdLst>
              <a:gd name="connsiteX0" fmla="*/ 0 w 952500"/>
              <a:gd name="connsiteY0" fmla="*/ 1299147 h 2013522"/>
              <a:gd name="connsiteX1" fmla="*/ 485775 w 952500"/>
              <a:gd name="connsiteY1" fmla="*/ 13272 h 2013522"/>
              <a:gd name="connsiteX2" fmla="*/ 952500 w 952500"/>
              <a:gd name="connsiteY2" fmla="*/ 2013522 h 2013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2500" h="2013522">
                <a:moveTo>
                  <a:pt x="0" y="1299147"/>
                </a:moveTo>
                <a:cubicBezTo>
                  <a:pt x="163512" y="596678"/>
                  <a:pt x="327025" y="-105790"/>
                  <a:pt x="485775" y="13272"/>
                </a:cubicBezTo>
                <a:cubicBezTo>
                  <a:pt x="644525" y="132334"/>
                  <a:pt x="798512" y="1072928"/>
                  <a:pt x="952500" y="20135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4B617FD-C92D-4648-A544-70B9BB130C84}"/>
              </a:ext>
            </a:extLst>
          </p:cNvPr>
          <p:cNvCxnSpPr/>
          <p:nvPr/>
        </p:nvCxnSpPr>
        <p:spPr>
          <a:xfrm>
            <a:off x="9686925" y="3895725"/>
            <a:ext cx="685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71FBBC5-1D6A-41CC-A959-91F9B2A4790B}"/>
              </a:ext>
            </a:extLst>
          </p:cNvPr>
          <p:cNvCxnSpPr/>
          <p:nvPr/>
        </p:nvCxnSpPr>
        <p:spPr>
          <a:xfrm flipV="1">
            <a:off x="10134598" y="2686050"/>
            <a:ext cx="0" cy="1209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EB64E94-5198-48EF-B5DD-503C063A3C7D}"/>
              </a:ext>
            </a:extLst>
          </p:cNvPr>
          <p:cNvSpPr txBox="1"/>
          <p:nvPr/>
        </p:nvSpPr>
        <p:spPr>
          <a:xfrm>
            <a:off x="9448801" y="1951466"/>
            <a:ext cx="1428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Activated complex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32A363-06A7-47F3-B5CB-04D7E9F07000}"/>
              </a:ext>
            </a:extLst>
          </p:cNvPr>
          <p:cNvSpPr txBox="1"/>
          <p:nvPr/>
        </p:nvSpPr>
        <p:spPr>
          <a:xfrm>
            <a:off x="10067927" y="3450996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62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Endothermic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28850"/>
            <a:ext cx="7648575" cy="4695825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/>
              <a:t>Endothermic reactions – absorbs heat (they’re cold)</a:t>
            </a:r>
          </a:p>
          <a:p>
            <a:r>
              <a:rPr lang="en-US" sz="4400" dirty="0"/>
              <a:t>How – the products have more potential energy than reactants</a:t>
            </a:r>
          </a:p>
          <a:p>
            <a:r>
              <a:rPr lang="en-US" sz="4400" dirty="0"/>
              <a:t>As the reaction proceeds, energy is pulled into the reaction (thus it feels cold)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79348-5946-494C-BCAC-F188DA8013DC}"/>
              </a:ext>
            </a:extLst>
          </p:cNvPr>
          <p:cNvCxnSpPr/>
          <p:nvPr/>
        </p:nvCxnSpPr>
        <p:spPr>
          <a:xfrm>
            <a:off x="8686800" y="2619375"/>
            <a:ext cx="0" cy="2876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48F7A1-4210-4265-9709-01D29364E243}"/>
              </a:ext>
            </a:extLst>
          </p:cNvPr>
          <p:cNvCxnSpPr/>
          <p:nvPr/>
        </p:nvCxnSpPr>
        <p:spPr>
          <a:xfrm>
            <a:off x="8705850" y="5514975"/>
            <a:ext cx="2800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5D8B6D7-6831-4F2C-84C5-1A575109AF53}"/>
              </a:ext>
            </a:extLst>
          </p:cNvPr>
          <p:cNvSpPr txBox="1"/>
          <p:nvPr/>
        </p:nvSpPr>
        <p:spPr>
          <a:xfrm rot="16200000">
            <a:off x="7393932" y="3429000"/>
            <a:ext cx="2124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FBBFDD-C183-4C3D-A828-A234F72C2095}"/>
              </a:ext>
            </a:extLst>
          </p:cNvPr>
          <p:cNvCxnSpPr/>
          <p:nvPr/>
        </p:nvCxnSpPr>
        <p:spPr>
          <a:xfrm>
            <a:off x="10763242" y="3876675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9CCB6-EAE9-4036-B69E-7370CD432636}"/>
              </a:ext>
            </a:extLst>
          </p:cNvPr>
          <p:cNvCxnSpPr/>
          <p:nvPr/>
        </p:nvCxnSpPr>
        <p:spPr>
          <a:xfrm>
            <a:off x="8905875" y="4586287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12CC272-91E3-4EE0-968C-D4BC39CE2A8F}"/>
              </a:ext>
            </a:extLst>
          </p:cNvPr>
          <p:cNvSpPr txBox="1"/>
          <p:nvPr/>
        </p:nvSpPr>
        <p:spPr>
          <a:xfrm>
            <a:off x="8796335" y="4576762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reactants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37276D-C87C-47DB-A7C9-0C77830ECD62}"/>
              </a:ext>
            </a:extLst>
          </p:cNvPr>
          <p:cNvSpPr txBox="1"/>
          <p:nvPr/>
        </p:nvSpPr>
        <p:spPr>
          <a:xfrm>
            <a:off x="10639419" y="3872984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722E36A-6027-4AE8-A479-A6F215BA697C}"/>
              </a:ext>
            </a:extLst>
          </p:cNvPr>
          <p:cNvSpPr/>
          <p:nvPr/>
        </p:nvSpPr>
        <p:spPr>
          <a:xfrm flipH="1">
            <a:off x="9686925" y="2572765"/>
            <a:ext cx="1076317" cy="2013522"/>
          </a:xfrm>
          <a:custGeom>
            <a:avLst/>
            <a:gdLst>
              <a:gd name="connsiteX0" fmla="*/ 0 w 952500"/>
              <a:gd name="connsiteY0" fmla="*/ 1299147 h 2013522"/>
              <a:gd name="connsiteX1" fmla="*/ 485775 w 952500"/>
              <a:gd name="connsiteY1" fmla="*/ 13272 h 2013522"/>
              <a:gd name="connsiteX2" fmla="*/ 952500 w 952500"/>
              <a:gd name="connsiteY2" fmla="*/ 2013522 h 2013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2500" h="2013522">
                <a:moveTo>
                  <a:pt x="0" y="1299147"/>
                </a:moveTo>
                <a:cubicBezTo>
                  <a:pt x="163512" y="596678"/>
                  <a:pt x="327025" y="-105790"/>
                  <a:pt x="485775" y="13272"/>
                </a:cubicBezTo>
                <a:cubicBezTo>
                  <a:pt x="644525" y="132334"/>
                  <a:pt x="798512" y="1072928"/>
                  <a:pt x="952500" y="20135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93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38A89-5CB6-46D7-9444-652CFF0B9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75E5B-563B-4B8C-A41F-FA4190882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1506200" cy="4579102"/>
          </a:xfrm>
        </p:spPr>
        <p:txBody>
          <a:bodyPr>
            <a:normAutofit/>
          </a:bodyPr>
          <a:lstStyle/>
          <a:p>
            <a:r>
              <a:rPr lang="en-US" sz="4000" dirty="0"/>
              <a:t>What is Temperature</a:t>
            </a:r>
          </a:p>
          <a:p>
            <a:r>
              <a:rPr lang="en-US" sz="4000" dirty="0"/>
              <a:t>Heating curve</a:t>
            </a:r>
          </a:p>
          <a:p>
            <a:r>
              <a:rPr lang="en-US" sz="4000" dirty="0"/>
              <a:t>Phase Diagrams</a:t>
            </a:r>
          </a:p>
          <a:p>
            <a:r>
              <a:rPr lang="en-US" sz="4000" dirty="0"/>
              <a:t>Calorimetry</a:t>
            </a:r>
          </a:p>
          <a:p>
            <a:r>
              <a:rPr lang="en-US" sz="4000" dirty="0"/>
              <a:t>Conservation of energy</a:t>
            </a:r>
          </a:p>
          <a:p>
            <a:r>
              <a:rPr lang="en-US" sz="4000" dirty="0"/>
              <a:t>Endothermic and exothermic </a:t>
            </a:r>
          </a:p>
        </p:txBody>
      </p:sp>
    </p:spTree>
    <p:extLst>
      <p:ext uri="{BB962C8B-B14F-4D97-AF65-F5344CB8AC3E}">
        <p14:creationId xmlns:p14="http://schemas.microsoft.com/office/powerpoint/2010/main" val="29920860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FB9F-DED7-46D2-A5A3-A4D0D252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Endothermic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2D047-9AEE-4CF7-8FFC-22D0491A1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28850"/>
            <a:ext cx="7648575" cy="4695825"/>
          </a:xfrm>
        </p:spPr>
        <p:txBody>
          <a:bodyPr>
            <a:normAutofit/>
          </a:bodyPr>
          <a:lstStyle/>
          <a:p>
            <a:r>
              <a:rPr lang="en-US" sz="4400" dirty="0"/>
              <a:t>The bump in-between is called the activation energy (E</a:t>
            </a:r>
            <a:r>
              <a:rPr lang="en-US" sz="4400" baseline="-25000" dirty="0"/>
              <a:t>A</a:t>
            </a:r>
            <a:r>
              <a:rPr lang="en-US" sz="4400" dirty="0"/>
              <a:t>)</a:t>
            </a:r>
          </a:p>
          <a:p>
            <a:r>
              <a:rPr lang="en-US" sz="4400" dirty="0"/>
              <a:t>A dotted line is drawn from the reactants all the way up to the peak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79348-5946-494C-BCAC-F188DA8013DC}"/>
              </a:ext>
            </a:extLst>
          </p:cNvPr>
          <p:cNvCxnSpPr/>
          <p:nvPr/>
        </p:nvCxnSpPr>
        <p:spPr>
          <a:xfrm>
            <a:off x="8686800" y="2619375"/>
            <a:ext cx="0" cy="2876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48F7A1-4210-4265-9709-01D29364E243}"/>
              </a:ext>
            </a:extLst>
          </p:cNvPr>
          <p:cNvCxnSpPr/>
          <p:nvPr/>
        </p:nvCxnSpPr>
        <p:spPr>
          <a:xfrm>
            <a:off x="8705850" y="5514975"/>
            <a:ext cx="2800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5D8B6D7-6831-4F2C-84C5-1A575109AF53}"/>
              </a:ext>
            </a:extLst>
          </p:cNvPr>
          <p:cNvSpPr txBox="1"/>
          <p:nvPr/>
        </p:nvSpPr>
        <p:spPr>
          <a:xfrm rot="16200000">
            <a:off x="7393932" y="3429000"/>
            <a:ext cx="2124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Energy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CFBBFDD-C183-4C3D-A828-A234F72C2095}"/>
              </a:ext>
            </a:extLst>
          </p:cNvPr>
          <p:cNvCxnSpPr/>
          <p:nvPr/>
        </p:nvCxnSpPr>
        <p:spPr>
          <a:xfrm>
            <a:off x="10763242" y="3876675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9CCB6-EAE9-4036-B69E-7370CD432636}"/>
              </a:ext>
            </a:extLst>
          </p:cNvPr>
          <p:cNvCxnSpPr/>
          <p:nvPr/>
        </p:nvCxnSpPr>
        <p:spPr>
          <a:xfrm>
            <a:off x="8905875" y="4586287"/>
            <a:ext cx="7810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12CC272-91E3-4EE0-968C-D4BC39CE2A8F}"/>
              </a:ext>
            </a:extLst>
          </p:cNvPr>
          <p:cNvSpPr txBox="1"/>
          <p:nvPr/>
        </p:nvSpPr>
        <p:spPr>
          <a:xfrm>
            <a:off x="8796335" y="4576762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reactants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37276D-C87C-47DB-A7C9-0C77830ECD62}"/>
              </a:ext>
            </a:extLst>
          </p:cNvPr>
          <p:cNvSpPr txBox="1"/>
          <p:nvPr/>
        </p:nvSpPr>
        <p:spPr>
          <a:xfrm>
            <a:off x="10639419" y="3872984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722E36A-6027-4AE8-A479-A6F215BA697C}"/>
              </a:ext>
            </a:extLst>
          </p:cNvPr>
          <p:cNvSpPr/>
          <p:nvPr/>
        </p:nvSpPr>
        <p:spPr>
          <a:xfrm flipH="1">
            <a:off x="9686925" y="2572765"/>
            <a:ext cx="1076317" cy="2013522"/>
          </a:xfrm>
          <a:custGeom>
            <a:avLst/>
            <a:gdLst>
              <a:gd name="connsiteX0" fmla="*/ 0 w 952500"/>
              <a:gd name="connsiteY0" fmla="*/ 1299147 h 2013522"/>
              <a:gd name="connsiteX1" fmla="*/ 485775 w 952500"/>
              <a:gd name="connsiteY1" fmla="*/ 13272 h 2013522"/>
              <a:gd name="connsiteX2" fmla="*/ 952500 w 952500"/>
              <a:gd name="connsiteY2" fmla="*/ 2013522 h 2013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2500" h="2013522">
                <a:moveTo>
                  <a:pt x="0" y="1299147"/>
                </a:moveTo>
                <a:cubicBezTo>
                  <a:pt x="163512" y="596678"/>
                  <a:pt x="327025" y="-105790"/>
                  <a:pt x="485775" y="13272"/>
                </a:cubicBezTo>
                <a:cubicBezTo>
                  <a:pt x="644525" y="132334"/>
                  <a:pt x="798512" y="1072928"/>
                  <a:pt x="952500" y="20135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FA9248-1D1C-4602-8811-8C9097FC2226}"/>
              </a:ext>
            </a:extLst>
          </p:cNvPr>
          <p:cNvCxnSpPr>
            <a:cxnSpLocks/>
          </p:cNvCxnSpPr>
          <p:nvPr/>
        </p:nvCxnSpPr>
        <p:spPr>
          <a:xfrm>
            <a:off x="9686925" y="4576762"/>
            <a:ext cx="685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B6497D0-50C9-4763-BFAD-BD670E579D0F}"/>
              </a:ext>
            </a:extLst>
          </p:cNvPr>
          <p:cNvCxnSpPr>
            <a:cxnSpLocks/>
          </p:cNvCxnSpPr>
          <p:nvPr/>
        </p:nvCxnSpPr>
        <p:spPr>
          <a:xfrm flipV="1">
            <a:off x="10291754" y="2686050"/>
            <a:ext cx="0" cy="1900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62DD89E-8339-4288-BF94-514CFE37D160}"/>
              </a:ext>
            </a:extLst>
          </p:cNvPr>
          <p:cNvSpPr txBox="1"/>
          <p:nvPr/>
        </p:nvSpPr>
        <p:spPr>
          <a:xfrm>
            <a:off x="10225083" y="4142065"/>
            <a:ext cx="1428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905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38A89-5CB6-46D7-9444-652CFF0B9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75E5B-563B-4B8C-A41F-FA4190882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57377"/>
            <a:ext cx="9081856" cy="4916285"/>
          </a:xfrm>
        </p:spPr>
        <p:txBody>
          <a:bodyPr>
            <a:normAutofit/>
          </a:bodyPr>
          <a:lstStyle/>
          <a:p>
            <a:r>
              <a:rPr lang="en-US" sz="4000" dirty="0"/>
              <a:t>A thermometer measures the energy of the particles that hit it</a:t>
            </a:r>
          </a:p>
          <a:p>
            <a:r>
              <a:rPr lang="en-US" sz="4000" dirty="0"/>
              <a:t>The energy is transferred from the particles to the liquid in the thermometer</a:t>
            </a:r>
          </a:p>
          <a:p>
            <a:r>
              <a:rPr lang="en-US" sz="4000" dirty="0"/>
              <a:t>The liquid expands to indicate the current temperature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4CFEE7-7B6B-4220-8887-D7334A6EBDF8}"/>
              </a:ext>
            </a:extLst>
          </p:cNvPr>
          <p:cNvSpPr/>
          <p:nvPr/>
        </p:nvSpPr>
        <p:spPr>
          <a:xfrm>
            <a:off x="11248748" y="1702295"/>
            <a:ext cx="257452" cy="41924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4ECF631-231C-4838-BAD4-FBADEE80A39A}"/>
              </a:ext>
            </a:extLst>
          </p:cNvPr>
          <p:cNvSpPr/>
          <p:nvPr/>
        </p:nvSpPr>
        <p:spPr>
          <a:xfrm>
            <a:off x="11110774" y="5829299"/>
            <a:ext cx="533400" cy="828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16B187D-100B-4901-8F0C-5643A3318AAA}"/>
              </a:ext>
            </a:extLst>
          </p:cNvPr>
          <p:cNvCxnSpPr/>
          <p:nvPr/>
        </p:nvCxnSpPr>
        <p:spPr>
          <a:xfrm>
            <a:off x="10115550" y="6153150"/>
            <a:ext cx="8286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049F9C-2AE9-48C2-82C7-5B3A371B336B}"/>
              </a:ext>
            </a:extLst>
          </p:cNvPr>
          <p:cNvCxnSpPr>
            <a:stCxn id="5" idx="0"/>
          </p:cNvCxnSpPr>
          <p:nvPr/>
        </p:nvCxnSpPr>
        <p:spPr>
          <a:xfrm flipV="1">
            <a:off x="11377474" y="3495675"/>
            <a:ext cx="0" cy="2333624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247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02C4D3F-2252-46CE-9764-4D737FA651EE}"/>
              </a:ext>
            </a:extLst>
          </p:cNvPr>
          <p:cNvSpPr/>
          <p:nvPr/>
        </p:nvSpPr>
        <p:spPr>
          <a:xfrm>
            <a:off x="11107918" y="1724025"/>
            <a:ext cx="45719" cy="1702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3DC6F-13D3-49BB-B057-C32A183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Heating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44320-8F4A-4B32-9812-EC2DB69DD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9477235" cy="4024125"/>
          </a:xfrm>
        </p:spPr>
        <p:txBody>
          <a:bodyPr>
            <a:normAutofit/>
          </a:bodyPr>
          <a:lstStyle/>
          <a:p>
            <a:r>
              <a:rPr lang="en-US" sz="3200" dirty="0"/>
              <a:t>Place ice into a beaker and measure the temperature </a:t>
            </a:r>
          </a:p>
          <a:p>
            <a:r>
              <a:rPr lang="en-US" sz="3200" dirty="0"/>
              <a:t>Heat it up and monitor over time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1481A1-703E-4398-BE8F-B6910A3E0E27}"/>
              </a:ext>
            </a:extLst>
          </p:cNvPr>
          <p:cNvSpPr/>
          <p:nvPr/>
        </p:nvSpPr>
        <p:spPr>
          <a:xfrm>
            <a:off x="10629900" y="2527935"/>
            <a:ext cx="895350" cy="1087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FF5E-BF54-4D64-B72F-5C6F2DAE9C24}"/>
              </a:ext>
            </a:extLst>
          </p:cNvPr>
          <p:cNvSpPr/>
          <p:nvPr/>
        </p:nvSpPr>
        <p:spPr>
          <a:xfrm>
            <a:off x="10725150" y="29432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EDD54-B8E7-4CDD-AF88-698818B7D918}"/>
              </a:ext>
            </a:extLst>
          </p:cNvPr>
          <p:cNvSpPr/>
          <p:nvPr/>
        </p:nvSpPr>
        <p:spPr>
          <a:xfrm>
            <a:off x="11001375" y="33394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85CAF6-61D1-45FE-978B-C4B9F1B17B50}"/>
              </a:ext>
            </a:extLst>
          </p:cNvPr>
          <p:cNvSpPr/>
          <p:nvPr/>
        </p:nvSpPr>
        <p:spPr>
          <a:xfrm rot="1893955">
            <a:off x="10877550" y="30956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EDACE-C67F-44ED-90C4-37591F93B79D}"/>
              </a:ext>
            </a:extLst>
          </p:cNvPr>
          <p:cNvSpPr/>
          <p:nvPr/>
        </p:nvSpPr>
        <p:spPr>
          <a:xfrm>
            <a:off x="10655481" y="33180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A5A20F-3E4D-48B6-8B20-0D3DE8F2C105}"/>
              </a:ext>
            </a:extLst>
          </p:cNvPr>
          <p:cNvSpPr/>
          <p:nvPr/>
        </p:nvSpPr>
        <p:spPr>
          <a:xfrm>
            <a:off x="11239500" y="308133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8E5B12-E118-44D2-A046-6FC8354EDBD3}"/>
              </a:ext>
            </a:extLst>
          </p:cNvPr>
          <p:cNvSpPr/>
          <p:nvPr/>
        </p:nvSpPr>
        <p:spPr>
          <a:xfrm>
            <a:off x="11107918" y="322992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1EFB2B-4665-48A4-AE59-49527B53D7E3}"/>
              </a:ext>
            </a:extLst>
          </p:cNvPr>
          <p:cNvSpPr/>
          <p:nvPr/>
        </p:nvSpPr>
        <p:spPr>
          <a:xfrm>
            <a:off x="10515600" y="3771900"/>
            <a:ext cx="1285875" cy="237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25434F-5E66-4094-B1C3-5C0490BD83EE}"/>
              </a:ext>
            </a:extLst>
          </p:cNvPr>
          <p:cNvSpPr/>
          <p:nvPr/>
        </p:nvSpPr>
        <p:spPr>
          <a:xfrm>
            <a:off x="10655481" y="3636423"/>
            <a:ext cx="1076325" cy="134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84928B-0497-4674-B1D7-B4206FB659E3}"/>
              </a:ext>
            </a:extLst>
          </p:cNvPr>
          <p:cNvCxnSpPr/>
          <p:nvPr/>
        </p:nvCxnSpPr>
        <p:spPr>
          <a:xfrm>
            <a:off x="1143000" y="4705350"/>
            <a:ext cx="0" cy="1752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E40EB2-DCD7-42BA-BEAE-0D384977F054}"/>
              </a:ext>
            </a:extLst>
          </p:cNvPr>
          <p:cNvCxnSpPr/>
          <p:nvPr/>
        </p:nvCxnSpPr>
        <p:spPr>
          <a:xfrm>
            <a:off x="1143000" y="6457950"/>
            <a:ext cx="62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9F37A68-B474-4EF2-8DD1-759AB3635507}"/>
              </a:ext>
            </a:extLst>
          </p:cNvPr>
          <p:cNvSpPr txBox="1"/>
          <p:nvPr/>
        </p:nvSpPr>
        <p:spPr>
          <a:xfrm>
            <a:off x="2895600" y="6457950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CD5EF-0BBE-4D7D-AB37-16FEAE34B878}"/>
              </a:ext>
            </a:extLst>
          </p:cNvPr>
          <p:cNvSpPr txBox="1"/>
          <p:nvPr/>
        </p:nvSpPr>
        <p:spPr>
          <a:xfrm rot="16200000">
            <a:off x="-153469" y="5249347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Temperature</a:t>
            </a:r>
          </a:p>
        </p:txBody>
      </p:sp>
    </p:spTree>
    <p:extLst>
      <p:ext uri="{BB962C8B-B14F-4D97-AF65-F5344CB8AC3E}">
        <p14:creationId xmlns:p14="http://schemas.microsoft.com/office/powerpoint/2010/main" val="24457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02C4D3F-2252-46CE-9764-4D737FA651EE}"/>
              </a:ext>
            </a:extLst>
          </p:cNvPr>
          <p:cNvSpPr/>
          <p:nvPr/>
        </p:nvSpPr>
        <p:spPr>
          <a:xfrm>
            <a:off x="11107918" y="1724025"/>
            <a:ext cx="45719" cy="1702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3DC6F-13D3-49BB-B057-C32A183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Heating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44320-8F4A-4B32-9812-EC2DB69DD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9477235" cy="40241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The first section just heats up the ice to the melting point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1481A1-703E-4398-BE8F-B6910A3E0E27}"/>
              </a:ext>
            </a:extLst>
          </p:cNvPr>
          <p:cNvSpPr/>
          <p:nvPr/>
        </p:nvSpPr>
        <p:spPr>
          <a:xfrm>
            <a:off x="10629900" y="2527935"/>
            <a:ext cx="895350" cy="1087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FF5E-BF54-4D64-B72F-5C6F2DAE9C24}"/>
              </a:ext>
            </a:extLst>
          </p:cNvPr>
          <p:cNvSpPr/>
          <p:nvPr/>
        </p:nvSpPr>
        <p:spPr>
          <a:xfrm>
            <a:off x="10725150" y="29432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EDD54-B8E7-4CDD-AF88-698818B7D918}"/>
              </a:ext>
            </a:extLst>
          </p:cNvPr>
          <p:cNvSpPr/>
          <p:nvPr/>
        </p:nvSpPr>
        <p:spPr>
          <a:xfrm>
            <a:off x="11001375" y="33394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85CAF6-61D1-45FE-978B-C4B9F1B17B50}"/>
              </a:ext>
            </a:extLst>
          </p:cNvPr>
          <p:cNvSpPr/>
          <p:nvPr/>
        </p:nvSpPr>
        <p:spPr>
          <a:xfrm rot="1893955">
            <a:off x="10877550" y="30956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EDACE-C67F-44ED-90C4-37591F93B79D}"/>
              </a:ext>
            </a:extLst>
          </p:cNvPr>
          <p:cNvSpPr/>
          <p:nvPr/>
        </p:nvSpPr>
        <p:spPr>
          <a:xfrm>
            <a:off x="10655481" y="33180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A5A20F-3E4D-48B6-8B20-0D3DE8F2C105}"/>
              </a:ext>
            </a:extLst>
          </p:cNvPr>
          <p:cNvSpPr/>
          <p:nvPr/>
        </p:nvSpPr>
        <p:spPr>
          <a:xfrm>
            <a:off x="11239500" y="308133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8E5B12-E118-44D2-A046-6FC8354EDBD3}"/>
              </a:ext>
            </a:extLst>
          </p:cNvPr>
          <p:cNvSpPr/>
          <p:nvPr/>
        </p:nvSpPr>
        <p:spPr>
          <a:xfrm>
            <a:off x="11107918" y="322992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1EFB2B-4665-48A4-AE59-49527B53D7E3}"/>
              </a:ext>
            </a:extLst>
          </p:cNvPr>
          <p:cNvSpPr/>
          <p:nvPr/>
        </p:nvSpPr>
        <p:spPr>
          <a:xfrm>
            <a:off x="10515600" y="3771900"/>
            <a:ext cx="1285875" cy="237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25434F-5E66-4094-B1C3-5C0490BD83EE}"/>
              </a:ext>
            </a:extLst>
          </p:cNvPr>
          <p:cNvSpPr/>
          <p:nvPr/>
        </p:nvSpPr>
        <p:spPr>
          <a:xfrm>
            <a:off x="10655481" y="3636423"/>
            <a:ext cx="1076325" cy="134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84928B-0497-4674-B1D7-B4206FB659E3}"/>
              </a:ext>
            </a:extLst>
          </p:cNvPr>
          <p:cNvCxnSpPr/>
          <p:nvPr/>
        </p:nvCxnSpPr>
        <p:spPr>
          <a:xfrm>
            <a:off x="1143000" y="4705350"/>
            <a:ext cx="0" cy="1752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E40EB2-DCD7-42BA-BEAE-0D384977F054}"/>
              </a:ext>
            </a:extLst>
          </p:cNvPr>
          <p:cNvCxnSpPr/>
          <p:nvPr/>
        </p:nvCxnSpPr>
        <p:spPr>
          <a:xfrm>
            <a:off x="1143000" y="6457950"/>
            <a:ext cx="62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9F37A68-B474-4EF2-8DD1-759AB3635507}"/>
              </a:ext>
            </a:extLst>
          </p:cNvPr>
          <p:cNvSpPr txBox="1"/>
          <p:nvPr/>
        </p:nvSpPr>
        <p:spPr>
          <a:xfrm>
            <a:off x="2895600" y="6457950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CD5EF-0BBE-4D7D-AB37-16FEAE34B878}"/>
              </a:ext>
            </a:extLst>
          </p:cNvPr>
          <p:cNvSpPr txBox="1"/>
          <p:nvPr/>
        </p:nvSpPr>
        <p:spPr>
          <a:xfrm rot="16200000">
            <a:off x="-153469" y="5249347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Temperature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A272A1-D8B1-4FF0-9A65-74E52D0B0EBB}"/>
              </a:ext>
            </a:extLst>
          </p:cNvPr>
          <p:cNvCxnSpPr/>
          <p:nvPr/>
        </p:nvCxnSpPr>
        <p:spPr>
          <a:xfrm flipV="1">
            <a:off x="1143000" y="6000750"/>
            <a:ext cx="676275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7A0EA93-1845-4D18-817A-F436D4A0081D}"/>
              </a:ext>
            </a:extLst>
          </p:cNvPr>
          <p:cNvSpPr txBox="1"/>
          <p:nvPr/>
        </p:nvSpPr>
        <p:spPr>
          <a:xfrm>
            <a:off x="1271589" y="5545245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9146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02C4D3F-2252-46CE-9764-4D737FA651EE}"/>
              </a:ext>
            </a:extLst>
          </p:cNvPr>
          <p:cNvSpPr/>
          <p:nvPr/>
        </p:nvSpPr>
        <p:spPr>
          <a:xfrm>
            <a:off x="11107918" y="1724025"/>
            <a:ext cx="45719" cy="1702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3DC6F-13D3-49BB-B057-C32A183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Heating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44320-8F4A-4B32-9812-EC2DB69DD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9477235" cy="40241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The first section just heats up the ice to the melting 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The second section is the melting point of ice.  The energy is used to convert solid to liquid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1481A1-703E-4398-BE8F-B6910A3E0E27}"/>
              </a:ext>
            </a:extLst>
          </p:cNvPr>
          <p:cNvSpPr/>
          <p:nvPr/>
        </p:nvSpPr>
        <p:spPr>
          <a:xfrm>
            <a:off x="10629900" y="2527935"/>
            <a:ext cx="895350" cy="1087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FF5E-BF54-4D64-B72F-5C6F2DAE9C24}"/>
              </a:ext>
            </a:extLst>
          </p:cNvPr>
          <p:cNvSpPr/>
          <p:nvPr/>
        </p:nvSpPr>
        <p:spPr>
          <a:xfrm>
            <a:off x="10725150" y="29432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EDD54-B8E7-4CDD-AF88-698818B7D918}"/>
              </a:ext>
            </a:extLst>
          </p:cNvPr>
          <p:cNvSpPr/>
          <p:nvPr/>
        </p:nvSpPr>
        <p:spPr>
          <a:xfrm>
            <a:off x="11001375" y="33394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85CAF6-61D1-45FE-978B-C4B9F1B17B50}"/>
              </a:ext>
            </a:extLst>
          </p:cNvPr>
          <p:cNvSpPr/>
          <p:nvPr/>
        </p:nvSpPr>
        <p:spPr>
          <a:xfrm rot="1893955">
            <a:off x="10877550" y="30956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EDACE-C67F-44ED-90C4-37591F93B79D}"/>
              </a:ext>
            </a:extLst>
          </p:cNvPr>
          <p:cNvSpPr/>
          <p:nvPr/>
        </p:nvSpPr>
        <p:spPr>
          <a:xfrm>
            <a:off x="10655481" y="33180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A5A20F-3E4D-48B6-8B20-0D3DE8F2C105}"/>
              </a:ext>
            </a:extLst>
          </p:cNvPr>
          <p:cNvSpPr/>
          <p:nvPr/>
        </p:nvSpPr>
        <p:spPr>
          <a:xfrm>
            <a:off x="11239500" y="308133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8E5B12-E118-44D2-A046-6FC8354EDBD3}"/>
              </a:ext>
            </a:extLst>
          </p:cNvPr>
          <p:cNvSpPr/>
          <p:nvPr/>
        </p:nvSpPr>
        <p:spPr>
          <a:xfrm>
            <a:off x="11107918" y="322992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1EFB2B-4665-48A4-AE59-49527B53D7E3}"/>
              </a:ext>
            </a:extLst>
          </p:cNvPr>
          <p:cNvSpPr/>
          <p:nvPr/>
        </p:nvSpPr>
        <p:spPr>
          <a:xfrm>
            <a:off x="10515600" y="3771900"/>
            <a:ext cx="1285875" cy="237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25434F-5E66-4094-B1C3-5C0490BD83EE}"/>
              </a:ext>
            </a:extLst>
          </p:cNvPr>
          <p:cNvSpPr/>
          <p:nvPr/>
        </p:nvSpPr>
        <p:spPr>
          <a:xfrm>
            <a:off x="10655481" y="3636423"/>
            <a:ext cx="1076325" cy="134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84928B-0497-4674-B1D7-B4206FB659E3}"/>
              </a:ext>
            </a:extLst>
          </p:cNvPr>
          <p:cNvCxnSpPr/>
          <p:nvPr/>
        </p:nvCxnSpPr>
        <p:spPr>
          <a:xfrm>
            <a:off x="1143000" y="4705350"/>
            <a:ext cx="0" cy="1752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E40EB2-DCD7-42BA-BEAE-0D384977F054}"/>
              </a:ext>
            </a:extLst>
          </p:cNvPr>
          <p:cNvCxnSpPr/>
          <p:nvPr/>
        </p:nvCxnSpPr>
        <p:spPr>
          <a:xfrm>
            <a:off x="1143000" y="6457950"/>
            <a:ext cx="62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9F37A68-B474-4EF2-8DD1-759AB3635507}"/>
              </a:ext>
            </a:extLst>
          </p:cNvPr>
          <p:cNvSpPr txBox="1"/>
          <p:nvPr/>
        </p:nvSpPr>
        <p:spPr>
          <a:xfrm>
            <a:off x="2895600" y="6457950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CD5EF-0BBE-4D7D-AB37-16FEAE34B878}"/>
              </a:ext>
            </a:extLst>
          </p:cNvPr>
          <p:cNvSpPr txBox="1"/>
          <p:nvPr/>
        </p:nvSpPr>
        <p:spPr>
          <a:xfrm rot="16200000">
            <a:off x="-153469" y="5249347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Temperature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A272A1-D8B1-4FF0-9A65-74E52D0B0EBB}"/>
              </a:ext>
            </a:extLst>
          </p:cNvPr>
          <p:cNvCxnSpPr/>
          <p:nvPr/>
        </p:nvCxnSpPr>
        <p:spPr>
          <a:xfrm flipV="1">
            <a:off x="1143000" y="6000750"/>
            <a:ext cx="676275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7A0EA93-1845-4D18-817A-F436D4A0081D}"/>
              </a:ext>
            </a:extLst>
          </p:cNvPr>
          <p:cNvSpPr txBox="1"/>
          <p:nvPr/>
        </p:nvSpPr>
        <p:spPr>
          <a:xfrm>
            <a:off x="1271589" y="5545245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008A6D-6E5B-41EB-9885-79EBEC3CD0D1}"/>
              </a:ext>
            </a:extLst>
          </p:cNvPr>
          <p:cNvCxnSpPr/>
          <p:nvPr/>
        </p:nvCxnSpPr>
        <p:spPr>
          <a:xfrm>
            <a:off x="1833703" y="6000750"/>
            <a:ext cx="10428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609E469-ACFD-4713-B5AC-DEF7846528C6}"/>
              </a:ext>
            </a:extLst>
          </p:cNvPr>
          <p:cNvSpPr txBox="1"/>
          <p:nvPr/>
        </p:nvSpPr>
        <p:spPr>
          <a:xfrm>
            <a:off x="2195514" y="5296342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23194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02C4D3F-2252-46CE-9764-4D737FA651EE}"/>
              </a:ext>
            </a:extLst>
          </p:cNvPr>
          <p:cNvSpPr/>
          <p:nvPr/>
        </p:nvSpPr>
        <p:spPr>
          <a:xfrm>
            <a:off x="11107918" y="1724025"/>
            <a:ext cx="45719" cy="1702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3DC6F-13D3-49BB-B057-C32A183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Heating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44320-8F4A-4B32-9812-EC2DB69DD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9477235" cy="40241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The first section just heats up the ice to the melting 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The second section is the melting point of ice.  The energy is used to convert solid to liquid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In the third section energy is used to raise the temperature 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1481A1-703E-4398-BE8F-B6910A3E0E27}"/>
              </a:ext>
            </a:extLst>
          </p:cNvPr>
          <p:cNvSpPr/>
          <p:nvPr/>
        </p:nvSpPr>
        <p:spPr>
          <a:xfrm>
            <a:off x="10629900" y="2527935"/>
            <a:ext cx="895350" cy="1087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FF5E-BF54-4D64-B72F-5C6F2DAE9C24}"/>
              </a:ext>
            </a:extLst>
          </p:cNvPr>
          <p:cNvSpPr/>
          <p:nvPr/>
        </p:nvSpPr>
        <p:spPr>
          <a:xfrm>
            <a:off x="10725150" y="29432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EDD54-B8E7-4CDD-AF88-698818B7D918}"/>
              </a:ext>
            </a:extLst>
          </p:cNvPr>
          <p:cNvSpPr/>
          <p:nvPr/>
        </p:nvSpPr>
        <p:spPr>
          <a:xfrm>
            <a:off x="11001375" y="33394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85CAF6-61D1-45FE-978B-C4B9F1B17B50}"/>
              </a:ext>
            </a:extLst>
          </p:cNvPr>
          <p:cNvSpPr/>
          <p:nvPr/>
        </p:nvSpPr>
        <p:spPr>
          <a:xfrm rot="1893955">
            <a:off x="10877550" y="30956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EDACE-C67F-44ED-90C4-37591F93B79D}"/>
              </a:ext>
            </a:extLst>
          </p:cNvPr>
          <p:cNvSpPr/>
          <p:nvPr/>
        </p:nvSpPr>
        <p:spPr>
          <a:xfrm>
            <a:off x="10655481" y="33180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A5A20F-3E4D-48B6-8B20-0D3DE8F2C105}"/>
              </a:ext>
            </a:extLst>
          </p:cNvPr>
          <p:cNvSpPr/>
          <p:nvPr/>
        </p:nvSpPr>
        <p:spPr>
          <a:xfrm>
            <a:off x="11239500" y="308133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8E5B12-E118-44D2-A046-6FC8354EDBD3}"/>
              </a:ext>
            </a:extLst>
          </p:cNvPr>
          <p:cNvSpPr/>
          <p:nvPr/>
        </p:nvSpPr>
        <p:spPr>
          <a:xfrm>
            <a:off x="11107918" y="322992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1EFB2B-4665-48A4-AE59-49527B53D7E3}"/>
              </a:ext>
            </a:extLst>
          </p:cNvPr>
          <p:cNvSpPr/>
          <p:nvPr/>
        </p:nvSpPr>
        <p:spPr>
          <a:xfrm>
            <a:off x="10515600" y="3771900"/>
            <a:ext cx="1285875" cy="237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25434F-5E66-4094-B1C3-5C0490BD83EE}"/>
              </a:ext>
            </a:extLst>
          </p:cNvPr>
          <p:cNvSpPr/>
          <p:nvPr/>
        </p:nvSpPr>
        <p:spPr>
          <a:xfrm>
            <a:off x="10655481" y="3636423"/>
            <a:ext cx="1076325" cy="134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84928B-0497-4674-B1D7-B4206FB659E3}"/>
              </a:ext>
            </a:extLst>
          </p:cNvPr>
          <p:cNvCxnSpPr/>
          <p:nvPr/>
        </p:nvCxnSpPr>
        <p:spPr>
          <a:xfrm>
            <a:off x="1143000" y="4705350"/>
            <a:ext cx="0" cy="1752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E40EB2-DCD7-42BA-BEAE-0D384977F054}"/>
              </a:ext>
            </a:extLst>
          </p:cNvPr>
          <p:cNvCxnSpPr/>
          <p:nvPr/>
        </p:nvCxnSpPr>
        <p:spPr>
          <a:xfrm>
            <a:off x="1143000" y="6457950"/>
            <a:ext cx="62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9F37A68-B474-4EF2-8DD1-759AB3635507}"/>
              </a:ext>
            </a:extLst>
          </p:cNvPr>
          <p:cNvSpPr txBox="1"/>
          <p:nvPr/>
        </p:nvSpPr>
        <p:spPr>
          <a:xfrm>
            <a:off x="2895600" y="6457950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CD5EF-0BBE-4D7D-AB37-16FEAE34B878}"/>
              </a:ext>
            </a:extLst>
          </p:cNvPr>
          <p:cNvSpPr txBox="1"/>
          <p:nvPr/>
        </p:nvSpPr>
        <p:spPr>
          <a:xfrm rot="16200000">
            <a:off x="-153469" y="5249347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Temperature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A272A1-D8B1-4FF0-9A65-74E52D0B0EBB}"/>
              </a:ext>
            </a:extLst>
          </p:cNvPr>
          <p:cNvCxnSpPr/>
          <p:nvPr/>
        </p:nvCxnSpPr>
        <p:spPr>
          <a:xfrm flipV="1">
            <a:off x="1143000" y="6000750"/>
            <a:ext cx="676275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7A0EA93-1845-4D18-817A-F436D4A0081D}"/>
              </a:ext>
            </a:extLst>
          </p:cNvPr>
          <p:cNvSpPr txBox="1"/>
          <p:nvPr/>
        </p:nvSpPr>
        <p:spPr>
          <a:xfrm>
            <a:off x="1271589" y="5545245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008A6D-6E5B-41EB-9885-79EBEC3CD0D1}"/>
              </a:ext>
            </a:extLst>
          </p:cNvPr>
          <p:cNvCxnSpPr/>
          <p:nvPr/>
        </p:nvCxnSpPr>
        <p:spPr>
          <a:xfrm>
            <a:off x="1833703" y="6000750"/>
            <a:ext cx="10428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609E469-ACFD-4713-B5AC-DEF7846528C6}"/>
              </a:ext>
            </a:extLst>
          </p:cNvPr>
          <p:cNvSpPr txBox="1"/>
          <p:nvPr/>
        </p:nvSpPr>
        <p:spPr>
          <a:xfrm>
            <a:off x="2195514" y="5296342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17AB2A9-9BCA-4B07-859F-8BF1CA15AE18}"/>
              </a:ext>
            </a:extLst>
          </p:cNvPr>
          <p:cNvCxnSpPr/>
          <p:nvPr/>
        </p:nvCxnSpPr>
        <p:spPr>
          <a:xfrm flipV="1">
            <a:off x="2895600" y="4991100"/>
            <a:ext cx="1695450" cy="1009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ECF3F74-01D8-42E2-B043-BE628BED60CB}"/>
              </a:ext>
            </a:extLst>
          </p:cNvPr>
          <p:cNvSpPr txBox="1"/>
          <p:nvPr/>
        </p:nvSpPr>
        <p:spPr>
          <a:xfrm>
            <a:off x="3476417" y="4905653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8285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02C4D3F-2252-46CE-9764-4D737FA651EE}"/>
              </a:ext>
            </a:extLst>
          </p:cNvPr>
          <p:cNvSpPr/>
          <p:nvPr/>
        </p:nvSpPr>
        <p:spPr>
          <a:xfrm>
            <a:off x="11107918" y="1724025"/>
            <a:ext cx="45719" cy="1702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73DC6F-13D3-49BB-B057-C32A1839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Heating Curve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44320-8F4A-4B32-9812-EC2DB69DD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72" y="2194560"/>
            <a:ext cx="9477235" cy="40241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/>
              <a:t>The first section just heats up the ice to the melting 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The second section is the melting point of ice.  The energy is used to convert solid to liquid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In the third section energy is used to raise the temperature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fourth section is the boiling point of water.  The energy is used to convert liquid to gas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1481A1-703E-4398-BE8F-B6910A3E0E27}"/>
              </a:ext>
            </a:extLst>
          </p:cNvPr>
          <p:cNvSpPr/>
          <p:nvPr/>
        </p:nvSpPr>
        <p:spPr>
          <a:xfrm>
            <a:off x="10629900" y="2527935"/>
            <a:ext cx="895350" cy="1087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FCFF5E-BF54-4D64-B72F-5C6F2DAE9C24}"/>
              </a:ext>
            </a:extLst>
          </p:cNvPr>
          <p:cNvSpPr/>
          <p:nvPr/>
        </p:nvSpPr>
        <p:spPr>
          <a:xfrm>
            <a:off x="10725150" y="29432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EDD54-B8E7-4CDD-AF88-698818B7D918}"/>
              </a:ext>
            </a:extLst>
          </p:cNvPr>
          <p:cNvSpPr/>
          <p:nvPr/>
        </p:nvSpPr>
        <p:spPr>
          <a:xfrm>
            <a:off x="11001375" y="33394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85CAF6-61D1-45FE-978B-C4B9F1B17B50}"/>
              </a:ext>
            </a:extLst>
          </p:cNvPr>
          <p:cNvSpPr/>
          <p:nvPr/>
        </p:nvSpPr>
        <p:spPr>
          <a:xfrm rot="1893955">
            <a:off x="10877550" y="309562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EDACE-C67F-44ED-90C4-37591F93B79D}"/>
              </a:ext>
            </a:extLst>
          </p:cNvPr>
          <p:cNvSpPr/>
          <p:nvPr/>
        </p:nvSpPr>
        <p:spPr>
          <a:xfrm>
            <a:off x="10655481" y="3318065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A5A20F-3E4D-48B6-8B20-0D3DE8F2C105}"/>
              </a:ext>
            </a:extLst>
          </p:cNvPr>
          <p:cNvSpPr/>
          <p:nvPr/>
        </p:nvSpPr>
        <p:spPr>
          <a:xfrm>
            <a:off x="11239500" y="308133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8E5B12-E118-44D2-A046-6FC8354EDBD3}"/>
              </a:ext>
            </a:extLst>
          </p:cNvPr>
          <p:cNvSpPr/>
          <p:nvPr/>
        </p:nvSpPr>
        <p:spPr>
          <a:xfrm>
            <a:off x="11107918" y="3229927"/>
            <a:ext cx="285750" cy="276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1EFB2B-4665-48A4-AE59-49527B53D7E3}"/>
              </a:ext>
            </a:extLst>
          </p:cNvPr>
          <p:cNvSpPr/>
          <p:nvPr/>
        </p:nvSpPr>
        <p:spPr>
          <a:xfrm>
            <a:off x="10515600" y="3771900"/>
            <a:ext cx="1285875" cy="23768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25434F-5E66-4094-B1C3-5C0490BD83EE}"/>
              </a:ext>
            </a:extLst>
          </p:cNvPr>
          <p:cNvSpPr/>
          <p:nvPr/>
        </p:nvSpPr>
        <p:spPr>
          <a:xfrm>
            <a:off x="10655481" y="3636423"/>
            <a:ext cx="1076325" cy="134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84928B-0497-4674-B1D7-B4206FB659E3}"/>
              </a:ext>
            </a:extLst>
          </p:cNvPr>
          <p:cNvCxnSpPr/>
          <p:nvPr/>
        </p:nvCxnSpPr>
        <p:spPr>
          <a:xfrm>
            <a:off x="1143000" y="4705350"/>
            <a:ext cx="0" cy="1752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E40EB2-DCD7-42BA-BEAE-0D384977F054}"/>
              </a:ext>
            </a:extLst>
          </p:cNvPr>
          <p:cNvCxnSpPr/>
          <p:nvPr/>
        </p:nvCxnSpPr>
        <p:spPr>
          <a:xfrm>
            <a:off x="1143000" y="6457950"/>
            <a:ext cx="623887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9F37A68-B474-4EF2-8DD1-759AB3635507}"/>
              </a:ext>
            </a:extLst>
          </p:cNvPr>
          <p:cNvSpPr txBox="1"/>
          <p:nvPr/>
        </p:nvSpPr>
        <p:spPr>
          <a:xfrm>
            <a:off x="2895600" y="6457950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0CD5EF-0BBE-4D7D-AB37-16FEAE34B878}"/>
              </a:ext>
            </a:extLst>
          </p:cNvPr>
          <p:cNvSpPr txBox="1"/>
          <p:nvPr/>
        </p:nvSpPr>
        <p:spPr>
          <a:xfrm rot="16200000">
            <a:off x="-153469" y="5249347"/>
            <a:ext cx="20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Temperature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7A272A1-D8B1-4FF0-9A65-74E52D0B0EBB}"/>
              </a:ext>
            </a:extLst>
          </p:cNvPr>
          <p:cNvCxnSpPr/>
          <p:nvPr/>
        </p:nvCxnSpPr>
        <p:spPr>
          <a:xfrm flipV="1">
            <a:off x="1143000" y="6000750"/>
            <a:ext cx="676275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7A0EA93-1845-4D18-817A-F436D4A0081D}"/>
              </a:ext>
            </a:extLst>
          </p:cNvPr>
          <p:cNvSpPr txBox="1"/>
          <p:nvPr/>
        </p:nvSpPr>
        <p:spPr>
          <a:xfrm>
            <a:off x="1271589" y="5545245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E008A6D-6E5B-41EB-9885-79EBEC3CD0D1}"/>
              </a:ext>
            </a:extLst>
          </p:cNvPr>
          <p:cNvCxnSpPr/>
          <p:nvPr/>
        </p:nvCxnSpPr>
        <p:spPr>
          <a:xfrm>
            <a:off x="1833703" y="6000750"/>
            <a:ext cx="10428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609E469-ACFD-4713-B5AC-DEF7846528C6}"/>
              </a:ext>
            </a:extLst>
          </p:cNvPr>
          <p:cNvSpPr txBox="1"/>
          <p:nvPr/>
        </p:nvSpPr>
        <p:spPr>
          <a:xfrm>
            <a:off x="2195514" y="5296342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17AB2A9-9BCA-4B07-859F-8BF1CA15AE18}"/>
              </a:ext>
            </a:extLst>
          </p:cNvPr>
          <p:cNvCxnSpPr/>
          <p:nvPr/>
        </p:nvCxnSpPr>
        <p:spPr>
          <a:xfrm flipV="1">
            <a:off x="2895600" y="4991100"/>
            <a:ext cx="1695450" cy="1009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ECF3F74-01D8-42E2-B043-BE628BED60CB}"/>
              </a:ext>
            </a:extLst>
          </p:cNvPr>
          <p:cNvSpPr txBox="1"/>
          <p:nvPr/>
        </p:nvSpPr>
        <p:spPr>
          <a:xfrm>
            <a:off x="3476417" y="4905653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FD00B0E-B9DE-4607-BE64-B564A6308B76}"/>
              </a:ext>
            </a:extLst>
          </p:cNvPr>
          <p:cNvCxnSpPr/>
          <p:nvPr/>
        </p:nvCxnSpPr>
        <p:spPr>
          <a:xfrm>
            <a:off x="4591050" y="4991100"/>
            <a:ext cx="1209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B5F4B97-4729-47C9-821D-52D13BF1170C}"/>
              </a:ext>
            </a:extLst>
          </p:cNvPr>
          <p:cNvSpPr txBox="1"/>
          <p:nvPr/>
        </p:nvSpPr>
        <p:spPr>
          <a:xfrm>
            <a:off x="5130431" y="4406603"/>
            <a:ext cx="58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33389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F1AF-09AB-4428-A23D-091F9D74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8C823-0EE6-480C-B6A0-4597DAE0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6410325" cy="4024125"/>
          </a:xfrm>
        </p:spPr>
        <p:txBody>
          <a:bodyPr>
            <a:normAutofit/>
          </a:bodyPr>
          <a:lstStyle/>
          <a:p>
            <a:r>
              <a:rPr lang="en-US" sz="3600" dirty="0"/>
              <a:t>A pressure vs. temperature graph that shows the different phases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64AF0E-CAC8-4C2D-A6BF-A1FEF2D94534}"/>
              </a:ext>
            </a:extLst>
          </p:cNvPr>
          <p:cNvSpPr/>
          <p:nvPr/>
        </p:nvSpPr>
        <p:spPr>
          <a:xfrm>
            <a:off x="7343775" y="2194560"/>
            <a:ext cx="4048125" cy="38990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403AE1-D0CA-4940-A28C-2E8217EBE121}"/>
              </a:ext>
            </a:extLst>
          </p:cNvPr>
          <p:cNvSpPr txBox="1"/>
          <p:nvPr/>
        </p:nvSpPr>
        <p:spPr>
          <a:xfrm>
            <a:off x="8205787" y="6218685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Temperature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69CDF-8092-4DEF-9DC0-036ED823DC94}"/>
              </a:ext>
            </a:extLst>
          </p:cNvPr>
          <p:cNvSpPr txBox="1"/>
          <p:nvPr/>
        </p:nvSpPr>
        <p:spPr>
          <a:xfrm rot="16200000">
            <a:off x="5950893" y="3635131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Pressure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7738D9D-EBB9-4519-B7F5-7CE6F82985FF}"/>
              </a:ext>
            </a:extLst>
          </p:cNvPr>
          <p:cNvSpPr/>
          <p:nvPr/>
        </p:nvSpPr>
        <p:spPr>
          <a:xfrm>
            <a:off x="7524750" y="4933950"/>
            <a:ext cx="1733550" cy="790575"/>
          </a:xfrm>
          <a:custGeom>
            <a:avLst/>
            <a:gdLst>
              <a:gd name="connsiteX0" fmla="*/ 0 w 1733550"/>
              <a:gd name="connsiteY0" fmla="*/ 790575 h 790575"/>
              <a:gd name="connsiteX1" fmla="*/ 971550 w 1733550"/>
              <a:gd name="connsiteY1" fmla="*/ 581025 h 790575"/>
              <a:gd name="connsiteX2" fmla="*/ 1733550 w 1733550"/>
              <a:gd name="connsiteY2" fmla="*/ 0 h 790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3550" h="790575">
                <a:moveTo>
                  <a:pt x="0" y="790575"/>
                </a:moveTo>
                <a:cubicBezTo>
                  <a:pt x="341312" y="751681"/>
                  <a:pt x="682625" y="712787"/>
                  <a:pt x="971550" y="581025"/>
                </a:cubicBezTo>
                <a:cubicBezTo>
                  <a:pt x="1260475" y="449262"/>
                  <a:pt x="1497012" y="224631"/>
                  <a:pt x="173355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9B02C229-DC89-416D-8C16-BC5E6F13548E}"/>
              </a:ext>
            </a:extLst>
          </p:cNvPr>
          <p:cNvSpPr/>
          <p:nvPr/>
        </p:nvSpPr>
        <p:spPr>
          <a:xfrm rot="20293831">
            <a:off x="9020176" y="3692519"/>
            <a:ext cx="1609725" cy="981075"/>
          </a:xfrm>
          <a:custGeom>
            <a:avLst/>
            <a:gdLst>
              <a:gd name="connsiteX0" fmla="*/ 0 w 1609725"/>
              <a:gd name="connsiteY0" fmla="*/ 981075 h 981075"/>
              <a:gd name="connsiteX1" fmla="*/ 942975 w 1609725"/>
              <a:gd name="connsiteY1" fmla="*/ 676275 h 981075"/>
              <a:gd name="connsiteX2" fmla="*/ 1609725 w 1609725"/>
              <a:gd name="connsiteY2" fmla="*/ 0 h 981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9725" h="981075">
                <a:moveTo>
                  <a:pt x="0" y="981075"/>
                </a:moveTo>
                <a:cubicBezTo>
                  <a:pt x="337344" y="910431"/>
                  <a:pt x="674688" y="839787"/>
                  <a:pt x="942975" y="676275"/>
                </a:cubicBezTo>
                <a:cubicBezTo>
                  <a:pt x="1211263" y="512762"/>
                  <a:pt x="1410494" y="256381"/>
                  <a:pt x="160972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6E2969-2DC4-49E0-9EED-02E302BA2D89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8895648" y="3107175"/>
            <a:ext cx="363855" cy="1829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CE4798B-900C-42B9-92E8-CF1C481EFB14}"/>
              </a:ext>
            </a:extLst>
          </p:cNvPr>
          <p:cNvSpPr txBox="1"/>
          <p:nvPr/>
        </p:nvSpPr>
        <p:spPr>
          <a:xfrm>
            <a:off x="7762875" y="3619500"/>
            <a:ext cx="7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solid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D9CC50-F384-41B0-A569-43BF8DE4E839}"/>
              </a:ext>
            </a:extLst>
          </p:cNvPr>
          <p:cNvSpPr txBox="1"/>
          <p:nvPr/>
        </p:nvSpPr>
        <p:spPr>
          <a:xfrm>
            <a:off x="9206163" y="3107175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liquid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851B21-B67E-4954-BB9C-E85D8A8EDCF5}"/>
              </a:ext>
            </a:extLst>
          </p:cNvPr>
          <p:cNvSpPr txBox="1"/>
          <p:nvPr/>
        </p:nvSpPr>
        <p:spPr>
          <a:xfrm>
            <a:off x="9825038" y="5074272"/>
            <a:ext cx="937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</a:t>
            </a:r>
          </a:p>
        </p:txBody>
      </p:sp>
    </p:spTree>
    <p:extLst>
      <p:ext uri="{BB962C8B-B14F-4D97-AF65-F5344CB8AC3E}">
        <p14:creationId xmlns:p14="http://schemas.microsoft.com/office/powerpoint/2010/main" val="406534823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59</TotalTime>
  <Words>676</Words>
  <Application>Microsoft Office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Century Gothic</vt:lpstr>
      <vt:lpstr>Vapor Trail</vt:lpstr>
      <vt:lpstr>Energy</vt:lpstr>
      <vt:lpstr>Energy Topics</vt:lpstr>
      <vt:lpstr>Temperature</vt:lpstr>
      <vt:lpstr>Heating Curve</vt:lpstr>
      <vt:lpstr>Heating Curve</vt:lpstr>
      <vt:lpstr>Heating Curve</vt:lpstr>
      <vt:lpstr>Heating Curve</vt:lpstr>
      <vt:lpstr>Heating Curve</vt:lpstr>
      <vt:lpstr>Phase Diagram</vt:lpstr>
      <vt:lpstr>Phase Diagram</vt:lpstr>
      <vt:lpstr>Phase Diagram</vt:lpstr>
      <vt:lpstr>Phase Diagram</vt:lpstr>
      <vt:lpstr>Calorimetry</vt:lpstr>
      <vt:lpstr>Calorimetry</vt:lpstr>
      <vt:lpstr>Calorimetry</vt:lpstr>
      <vt:lpstr>Conservation of Energy</vt:lpstr>
      <vt:lpstr>Exothermic</vt:lpstr>
      <vt:lpstr>Exothermic</vt:lpstr>
      <vt:lpstr>Endothermic</vt:lpstr>
      <vt:lpstr>Endothermic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</dc:title>
  <dc:creator>Stephen S. Dotson</dc:creator>
  <cp:lastModifiedBy>Stephen S. Dotson</cp:lastModifiedBy>
  <cp:revision>11</cp:revision>
  <dcterms:created xsi:type="dcterms:W3CDTF">2019-04-05T16:16:28Z</dcterms:created>
  <dcterms:modified xsi:type="dcterms:W3CDTF">2019-04-05T17:15:29Z</dcterms:modified>
</cp:coreProperties>
</file>