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62" r:id="rId6"/>
    <p:sldId id="263" r:id="rId7"/>
    <p:sldId id="259" r:id="rId8"/>
    <p:sldId id="264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38E3E-3293-4B0E-8071-CD177E244B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Colligative Properties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1A62BE-4DB1-4CB3-B70C-979D00B59B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Dotson</a:t>
            </a:r>
          </a:p>
        </p:txBody>
      </p:sp>
    </p:spTree>
    <p:extLst>
      <p:ext uri="{BB962C8B-B14F-4D97-AF65-F5344CB8AC3E}">
        <p14:creationId xmlns:p14="http://schemas.microsoft.com/office/powerpoint/2010/main" val="4274868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00F68-959A-4AAF-A220-0AB645B07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Colligative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0D2BC-7B29-4383-9925-04C30759A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810782" cy="4356387"/>
          </a:xfrm>
        </p:spPr>
        <p:txBody>
          <a:bodyPr>
            <a:normAutofit/>
          </a:bodyPr>
          <a:lstStyle/>
          <a:p>
            <a:r>
              <a:rPr lang="en-US" sz="4000" dirty="0"/>
              <a:t>These are properties that depend upon amount, not the identity</a:t>
            </a:r>
          </a:p>
          <a:p>
            <a:r>
              <a:rPr lang="en-US" sz="4000" dirty="0"/>
              <a:t>Freezing point depression</a:t>
            </a:r>
          </a:p>
          <a:p>
            <a:r>
              <a:rPr lang="en-US" sz="4000" dirty="0"/>
              <a:t>Boiling point elevation</a:t>
            </a:r>
          </a:p>
          <a:p>
            <a:r>
              <a:rPr lang="en-US" sz="4000" dirty="0"/>
              <a:t>Vapor Pressure</a:t>
            </a:r>
          </a:p>
        </p:txBody>
      </p:sp>
    </p:spTree>
    <p:extLst>
      <p:ext uri="{BB962C8B-B14F-4D97-AF65-F5344CB8AC3E}">
        <p14:creationId xmlns:p14="http://schemas.microsoft.com/office/powerpoint/2010/main" val="4168075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1F2D5-381C-4308-9CE5-50605B908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Van’t</a:t>
            </a:r>
            <a:r>
              <a:rPr lang="en-US" dirty="0"/>
              <a:t> Hoff Factor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05DB6-5EF1-4819-ADA5-C1B142C9E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The </a:t>
            </a:r>
            <a:r>
              <a:rPr lang="en-US" sz="3600" dirty="0" err="1"/>
              <a:t>Van’t</a:t>
            </a:r>
            <a:r>
              <a:rPr lang="en-US" sz="3600" dirty="0"/>
              <a:t> Hoff factor (</a:t>
            </a:r>
            <a:r>
              <a:rPr lang="en-US" sz="3600" dirty="0" err="1"/>
              <a:t>i</a:t>
            </a:r>
            <a:r>
              <a:rPr lang="en-US" sz="3600" dirty="0"/>
              <a:t>) is the number of ions a salt dissociates into</a:t>
            </a:r>
          </a:p>
          <a:p>
            <a:r>
              <a:rPr lang="en-US" sz="3600" dirty="0"/>
              <a:t>So sugar dissolves in water but doesn’t split into ions so: </a:t>
            </a:r>
            <a:r>
              <a:rPr lang="en-US" sz="3600" dirty="0" err="1"/>
              <a:t>i</a:t>
            </a:r>
            <a:r>
              <a:rPr lang="en-US" sz="3600" dirty="0"/>
              <a:t> = 1</a:t>
            </a:r>
          </a:p>
          <a:p>
            <a:r>
              <a:rPr lang="en-US" sz="3600" dirty="0"/>
              <a:t>NaCl splits into Na</a:t>
            </a:r>
            <a:r>
              <a:rPr lang="en-US" sz="3600" baseline="30000" dirty="0"/>
              <a:t>+</a:t>
            </a:r>
            <a:r>
              <a:rPr lang="en-US" sz="3600" dirty="0"/>
              <a:t> and Cl</a:t>
            </a:r>
            <a:r>
              <a:rPr lang="en-US" sz="3600" baseline="30000" dirty="0"/>
              <a:t>-</a:t>
            </a:r>
            <a:r>
              <a:rPr lang="en-US" sz="3600" dirty="0"/>
              <a:t> so: i = 2</a:t>
            </a:r>
          </a:p>
          <a:p>
            <a:r>
              <a:rPr lang="en-US" sz="3600" dirty="0"/>
              <a:t>CaCl</a:t>
            </a:r>
            <a:r>
              <a:rPr lang="en-US" sz="3600" baseline="-25000" dirty="0"/>
              <a:t>2</a:t>
            </a:r>
            <a:r>
              <a:rPr lang="en-US" sz="3600" dirty="0"/>
              <a:t> splits into Ca</a:t>
            </a:r>
            <a:r>
              <a:rPr lang="en-US" sz="3600" baseline="30000" dirty="0"/>
              <a:t>2+</a:t>
            </a:r>
            <a:r>
              <a:rPr lang="en-US" sz="3600" dirty="0"/>
              <a:t> and 2Cl</a:t>
            </a:r>
            <a:r>
              <a:rPr lang="en-US" sz="3600" baseline="30000" dirty="0"/>
              <a:t>-</a:t>
            </a:r>
            <a:r>
              <a:rPr lang="en-US" sz="3600" dirty="0"/>
              <a:t> so: i = 3</a:t>
            </a:r>
          </a:p>
        </p:txBody>
      </p:sp>
    </p:spTree>
    <p:extLst>
      <p:ext uri="{BB962C8B-B14F-4D97-AF65-F5344CB8AC3E}">
        <p14:creationId xmlns:p14="http://schemas.microsoft.com/office/powerpoint/2010/main" val="1844552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00F68-959A-4AAF-A220-0AB645B07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Freezing point depression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80D2BC-7B29-4383-9925-04C30759AF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2142067"/>
                <a:ext cx="10810782" cy="4356387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sz="4000" dirty="0"/>
                  <a:t>Why do we salt roads in winter?</a:t>
                </a:r>
              </a:p>
              <a:p>
                <a:r>
                  <a:rPr lang="en-US" sz="4000" dirty="0"/>
                  <a:t>Water normal freezing point – 0°C</a:t>
                </a:r>
              </a:p>
              <a:p>
                <a:r>
                  <a:rPr lang="en-US" sz="4000" dirty="0"/>
                  <a:t>As you add stuff to it, the freezing point lowers </a:t>
                </a:r>
              </a:p>
              <a:p>
                <a:r>
                  <a:rPr lang="el-GR" sz="4000" dirty="0"/>
                  <a:t>Δ</a:t>
                </a:r>
                <a:r>
                  <a:rPr lang="en-US" sz="4000" dirty="0"/>
                  <a:t>T = </a:t>
                </a:r>
                <a:r>
                  <a:rPr lang="en-US" sz="4000" dirty="0" err="1"/>
                  <a:t>i</a:t>
                </a:r>
                <a:r>
                  <a:rPr lang="en-US" sz="4000" dirty="0"/>
                  <a:t> * </a:t>
                </a:r>
                <a:r>
                  <a:rPr lang="en-US" sz="4000" dirty="0" err="1"/>
                  <a:t>Kf</a:t>
                </a:r>
                <a:r>
                  <a:rPr lang="en-US" sz="4000" dirty="0"/>
                  <a:t> * m</a:t>
                </a:r>
              </a:p>
              <a:p>
                <a:pPr lvl="1"/>
                <a:r>
                  <a:rPr lang="en-US" sz="3800" dirty="0"/>
                  <a:t>molality (m)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𝑠𝑜𝑙𝑢𝑡𝑒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𝑠𝑜𝑙𝑣𝑒𝑛𝑡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800" dirty="0"/>
                  <a:t> </a:t>
                </a:r>
              </a:p>
              <a:p>
                <a:pPr lvl="1"/>
                <a:r>
                  <a:rPr lang="en-US" sz="3800" dirty="0" err="1"/>
                  <a:t>Kf</a:t>
                </a:r>
                <a:r>
                  <a:rPr lang="en-US" sz="3800" dirty="0"/>
                  <a:t> – freezing constant </a:t>
                </a:r>
              </a:p>
              <a:p>
                <a:pPr lvl="1"/>
                <a:r>
                  <a:rPr lang="en-US" sz="3800" dirty="0" err="1"/>
                  <a:t>i</a:t>
                </a:r>
                <a:r>
                  <a:rPr lang="en-US" sz="3800" dirty="0"/>
                  <a:t> – </a:t>
                </a:r>
                <a:r>
                  <a:rPr lang="en-US" sz="3800" dirty="0" err="1"/>
                  <a:t>Van’t</a:t>
                </a:r>
                <a:r>
                  <a:rPr lang="en-US" sz="3800" dirty="0"/>
                  <a:t> Hoff factor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80D2BC-7B29-4383-9925-04C30759AF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2142067"/>
                <a:ext cx="10810782" cy="4356387"/>
              </a:xfrm>
              <a:blipFill>
                <a:blip r:embed="rId2"/>
                <a:stretch>
                  <a:fillRect l="-1636" t="-2517" b="-34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6607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00F68-959A-4AAF-A220-0AB645B07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Freezing point depression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80D2BC-7B29-4383-9925-04C30759AF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2142067"/>
                <a:ext cx="10810782" cy="4356387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sz="4000" dirty="0"/>
                  <a:t>If you add 2 moles of NaCl to 500 grams of water what is the new freezing point?</a:t>
                </a:r>
              </a:p>
              <a:p>
                <a:r>
                  <a:rPr lang="el-GR" sz="4000" dirty="0"/>
                  <a:t>Δ</a:t>
                </a:r>
                <a:r>
                  <a:rPr lang="en-US" sz="4000" dirty="0"/>
                  <a:t>T = 2 (due to NaCl) * 1.86°C/m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𝑁𝑎𝐶𝑙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0.5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𝑤𝑎𝑡𝑒𝑟</m:t>
                        </m:r>
                      </m:den>
                    </m:f>
                  </m:oMath>
                </a14:m>
                <a:r>
                  <a:rPr lang="en-US" sz="4000" dirty="0"/>
                  <a:t> </a:t>
                </a:r>
              </a:p>
              <a:p>
                <a:r>
                  <a:rPr lang="el-GR" sz="4000" dirty="0"/>
                  <a:t>Δ</a:t>
                </a:r>
                <a:r>
                  <a:rPr lang="en-US" sz="4000" dirty="0"/>
                  <a:t>T = </a:t>
                </a:r>
                <a:r>
                  <a:rPr lang="en-US" sz="4000" dirty="0" err="1"/>
                  <a:t>i</a:t>
                </a:r>
                <a:r>
                  <a:rPr lang="en-US" sz="4000" dirty="0"/>
                  <a:t> 		* 						</a:t>
                </a:r>
                <a:r>
                  <a:rPr lang="en-US" sz="4000" dirty="0" err="1"/>
                  <a:t>Kf</a:t>
                </a:r>
                <a:r>
                  <a:rPr lang="en-US" sz="4000" dirty="0"/>
                  <a:t> 			* 			m</a:t>
                </a:r>
              </a:p>
              <a:p>
                <a:pPr lvl="1"/>
                <a:r>
                  <a:rPr lang="en-US" sz="3800" dirty="0"/>
                  <a:t>molality (m)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𝑠𝑜𝑙𝑢𝑡𝑒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𝑠𝑜𝑙𝑣𝑒𝑛𝑡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800" dirty="0"/>
                  <a:t> </a:t>
                </a:r>
              </a:p>
              <a:p>
                <a:pPr lvl="1"/>
                <a:r>
                  <a:rPr lang="en-US" sz="3800" dirty="0" err="1"/>
                  <a:t>Kf</a:t>
                </a:r>
                <a:r>
                  <a:rPr lang="en-US" sz="3800" dirty="0"/>
                  <a:t> – freezing constant (1.86°C/m for water)</a:t>
                </a:r>
              </a:p>
              <a:p>
                <a:pPr lvl="1"/>
                <a:r>
                  <a:rPr lang="en-US" sz="3800" dirty="0" err="1"/>
                  <a:t>i</a:t>
                </a:r>
                <a:r>
                  <a:rPr lang="en-US" sz="3800" dirty="0"/>
                  <a:t> – </a:t>
                </a:r>
                <a:r>
                  <a:rPr lang="en-US" sz="3800" dirty="0" err="1"/>
                  <a:t>Van’t</a:t>
                </a:r>
                <a:r>
                  <a:rPr lang="en-US" sz="3800" dirty="0"/>
                  <a:t> Hoff factor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80D2BC-7B29-4383-9925-04C30759AF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2142067"/>
                <a:ext cx="10810782" cy="4356387"/>
              </a:xfrm>
              <a:blipFill>
                <a:blip r:embed="rId2"/>
                <a:stretch>
                  <a:fillRect l="-1636" t="-3916" b="-4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7261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00F68-959A-4AAF-A220-0AB645B07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Freezing point depression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80D2BC-7B29-4383-9925-04C30759AF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2142067"/>
                <a:ext cx="10810782" cy="4356387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sz="4000" dirty="0"/>
                  <a:t>If you add 2 moles of NaCl to 500 grams of water what is the new freezing point?</a:t>
                </a:r>
              </a:p>
              <a:p>
                <a:r>
                  <a:rPr lang="el-GR" sz="4000" dirty="0"/>
                  <a:t>Δ</a:t>
                </a:r>
                <a:r>
                  <a:rPr lang="en-US" sz="4000" dirty="0"/>
                  <a:t>T = 2 (due to NaCl) * 1.86°C/m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𝑁𝑎𝐶𝑙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0.5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𝑤𝑎𝑡𝑒𝑟</m:t>
                        </m:r>
                      </m:den>
                    </m:f>
                  </m:oMath>
                </a14:m>
                <a:r>
                  <a:rPr lang="en-US" sz="4000" dirty="0"/>
                  <a:t> = 14.9°C</a:t>
                </a:r>
              </a:p>
              <a:p>
                <a:r>
                  <a:rPr lang="en-US" sz="4000" dirty="0"/>
                  <a:t>So as the normal freezing point is 0 so since it lowers</a:t>
                </a:r>
              </a:p>
              <a:p>
                <a:r>
                  <a:rPr lang="en-US" sz="4000" dirty="0"/>
                  <a:t>FP = 0°C - </a:t>
                </a:r>
                <a:r>
                  <a:rPr lang="el-GR" sz="4000" dirty="0"/>
                  <a:t>Δ</a:t>
                </a:r>
                <a:r>
                  <a:rPr lang="en-US" sz="4000" dirty="0"/>
                  <a:t>T = 0°C – 14.9°C = -14.9°C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80D2BC-7B29-4383-9925-04C30759AF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2142067"/>
                <a:ext cx="10810782" cy="4356387"/>
              </a:xfrm>
              <a:blipFill>
                <a:blip r:embed="rId2"/>
                <a:stretch>
                  <a:fillRect l="-1636" r="-2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9140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00F68-959A-4AAF-A220-0AB645B07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Boiling point elevation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80D2BC-7B29-4383-9925-04C30759AF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2142067"/>
                <a:ext cx="10810782" cy="4356387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4000" dirty="0"/>
                  <a:t>Water normal boiling point – 100°C</a:t>
                </a:r>
              </a:p>
              <a:p>
                <a:r>
                  <a:rPr lang="en-US" sz="4000" dirty="0"/>
                  <a:t>As you add stuff to it, the boiling point elevates </a:t>
                </a:r>
              </a:p>
              <a:p>
                <a:r>
                  <a:rPr lang="el-GR" sz="4000" dirty="0"/>
                  <a:t>Δ</a:t>
                </a:r>
                <a:r>
                  <a:rPr lang="en-US" sz="4000" dirty="0"/>
                  <a:t>T = </a:t>
                </a:r>
                <a:r>
                  <a:rPr lang="en-US" sz="4000" dirty="0" err="1"/>
                  <a:t>i</a:t>
                </a:r>
                <a:r>
                  <a:rPr lang="en-US" sz="4000" dirty="0"/>
                  <a:t> * </a:t>
                </a:r>
                <a:r>
                  <a:rPr lang="en-US" sz="4000" dirty="0" err="1"/>
                  <a:t>Kb</a:t>
                </a:r>
                <a:r>
                  <a:rPr lang="en-US" sz="4000" dirty="0"/>
                  <a:t> * m</a:t>
                </a:r>
              </a:p>
              <a:p>
                <a:pPr lvl="1"/>
                <a:r>
                  <a:rPr lang="en-US" sz="3800" dirty="0"/>
                  <a:t>molality (m)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𝑠𝑜𝑙𝑢𝑡𝑒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𝑠𝑜𝑙𝑣𝑒𝑛𝑡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800" dirty="0"/>
                  <a:t> </a:t>
                </a:r>
              </a:p>
              <a:p>
                <a:pPr lvl="1"/>
                <a:r>
                  <a:rPr lang="en-US" sz="3800" dirty="0" err="1"/>
                  <a:t>Kb</a:t>
                </a:r>
                <a:r>
                  <a:rPr lang="en-US" sz="3800" dirty="0"/>
                  <a:t> – boiling constant (0.52</a:t>
                </a:r>
                <a:r>
                  <a:rPr lang="en-US" sz="3600" dirty="0"/>
                  <a:t>°C/m)</a:t>
                </a:r>
                <a:endParaRPr lang="en-US" sz="3800" dirty="0"/>
              </a:p>
              <a:p>
                <a:pPr lvl="1"/>
                <a:r>
                  <a:rPr lang="en-US" sz="3800" dirty="0" err="1"/>
                  <a:t>i</a:t>
                </a:r>
                <a:r>
                  <a:rPr lang="en-US" sz="3800" dirty="0"/>
                  <a:t> – </a:t>
                </a:r>
                <a:r>
                  <a:rPr lang="en-US" sz="3800" dirty="0" err="1"/>
                  <a:t>Van’t</a:t>
                </a:r>
                <a:r>
                  <a:rPr lang="en-US" sz="3800" dirty="0"/>
                  <a:t> Hoff factor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80D2BC-7B29-4383-9925-04C30759AF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2142067"/>
                <a:ext cx="10810782" cy="4356387"/>
              </a:xfrm>
              <a:blipFill>
                <a:blip r:embed="rId2"/>
                <a:stretch>
                  <a:fillRect l="-1805" t="-2517" b="-43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980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00F68-959A-4AAF-A220-0AB645B07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Boiling point Elevation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80D2BC-7B29-4383-9925-04C30759AF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2142067"/>
                <a:ext cx="10810782" cy="4356387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sz="4000" dirty="0"/>
                  <a:t>If you add 2 moles of NaCl to 500 grams of water what is the new boiling point?</a:t>
                </a:r>
              </a:p>
              <a:p>
                <a:r>
                  <a:rPr lang="el-GR" sz="4000" dirty="0"/>
                  <a:t>Δ</a:t>
                </a:r>
                <a:r>
                  <a:rPr lang="en-US" sz="4000" dirty="0"/>
                  <a:t>T = 2 (due to NaCl) * 0.52°C/m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𝑁𝑎𝐶𝑙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0.5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𝑤𝑎𝑡𝑒𝑟</m:t>
                        </m:r>
                      </m:den>
                    </m:f>
                  </m:oMath>
                </a14:m>
                <a:r>
                  <a:rPr lang="en-US" sz="4000" dirty="0"/>
                  <a:t> = 4.16°C</a:t>
                </a:r>
              </a:p>
              <a:p>
                <a:r>
                  <a:rPr lang="en-US" sz="4000" dirty="0"/>
                  <a:t>So as the normal boiling point is 1000 so since it raises</a:t>
                </a:r>
              </a:p>
              <a:p>
                <a:r>
                  <a:rPr lang="en-US" sz="4000" dirty="0"/>
                  <a:t>FP = 100°C + </a:t>
                </a:r>
                <a:r>
                  <a:rPr lang="el-GR" sz="4000" dirty="0"/>
                  <a:t>Δ</a:t>
                </a:r>
                <a:r>
                  <a:rPr lang="en-US" sz="4000" dirty="0"/>
                  <a:t>T = 0°C + 4.2°C = 104.2°C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80D2BC-7B29-4383-9925-04C30759AF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2142067"/>
                <a:ext cx="10810782" cy="4356387"/>
              </a:xfrm>
              <a:blipFill>
                <a:blip r:embed="rId2"/>
                <a:stretch>
                  <a:fillRect l="-1636" r="-282" b="-33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3557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00F68-959A-4AAF-A220-0AB645B07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Vapor Pressure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80D2BC-7B29-4383-9925-04C30759AF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2142067"/>
                <a:ext cx="10810782" cy="4356387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sz="4000" dirty="0"/>
                  <a:t>The vapor pressure of a liquid lowers as you add stuff to it</a:t>
                </a:r>
              </a:p>
              <a:p>
                <a:r>
                  <a:rPr lang="en-US" sz="4000" dirty="0"/>
                  <a:t>P</a:t>
                </a:r>
                <a:r>
                  <a:rPr lang="en-US" sz="4000" baseline="-25000" dirty="0"/>
                  <a:t>A</a:t>
                </a:r>
                <a:r>
                  <a:rPr lang="en-US" sz="4000" dirty="0"/>
                  <a:t> = </a:t>
                </a:r>
                <a:r>
                  <a:rPr lang="en-US" sz="4000" dirty="0" err="1"/>
                  <a:t>i</a:t>
                </a:r>
                <a:r>
                  <a:rPr lang="en-US" sz="4000" dirty="0"/>
                  <a:t> * X</a:t>
                </a:r>
                <a:r>
                  <a:rPr lang="en-US" sz="4000" baseline="-25000" dirty="0"/>
                  <a:t>A</a:t>
                </a:r>
                <a:r>
                  <a:rPr lang="en-US" sz="4000" dirty="0"/>
                  <a:t> * P</a:t>
                </a:r>
                <a:r>
                  <a:rPr lang="en-US" sz="4000" baseline="-25000" dirty="0"/>
                  <a:t>A</a:t>
                </a:r>
                <a:r>
                  <a:rPr lang="en-US" sz="4000" dirty="0"/>
                  <a:t>°</a:t>
                </a:r>
              </a:p>
              <a:p>
                <a:pPr lvl="1"/>
                <a:r>
                  <a:rPr lang="en-US" sz="3600" dirty="0"/>
                  <a:t>P</a:t>
                </a:r>
                <a:r>
                  <a:rPr lang="en-US" sz="3600" baseline="-25000" dirty="0"/>
                  <a:t>A</a:t>
                </a:r>
                <a:r>
                  <a:rPr lang="en-US" sz="3800" dirty="0"/>
                  <a:t> – vapor pressure with stuff added</a:t>
                </a:r>
              </a:p>
              <a:p>
                <a:pPr lvl="1"/>
                <a:r>
                  <a:rPr lang="en-US" sz="3600" dirty="0"/>
                  <a:t>P</a:t>
                </a:r>
                <a:r>
                  <a:rPr lang="en-US" sz="3600" baseline="-25000" dirty="0"/>
                  <a:t>A</a:t>
                </a:r>
                <a:r>
                  <a:rPr lang="en-US" sz="3600" dirty="0"/>
                  <a:t>° </a:t>
                </a:r>
                <a:r>
                  <a:rPr lang="en-US" sz="3800" dirty="0"/>
                  <a:t>– vapor pressure without anything added </a:t>
                </a:r>
              </a:p>
              <a:p>
                <a:pPr lvl="1"/>
                <a:r>
                  <a:rPr lang="en-US" sz="3600" dirty="0"/>
                  <a:t>X</a:t>
                </a:r>
                <a:r>
                  <a:rPr lang="en-US" sz="3600" baseline="-25000" dirty="0"/>
                  <a:t>A</a:t>
                </a:r>
                <a:r>
                  <a:rPr lang="en-US" sz="3800" dirty="0"/>
                  <a:t> – mol fraction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𝑇𝑜𝑡𝑎𝑙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</m:oMath>
                </a14:m>
                <a:endParaRPr lang="en-US" sz="3800" dirty="0"/>
              </a:p>
              <a:p>
                <a:pPr lvl="1"/>
                <a:r>
                  <a:rPr lang="en-US" sz="3800" dirty="0" err="1"/>
                  <a:t>i</a:t>
                </a:r>
                <a:r>
                  <a:rPr lang="en-US" sz="3800" dirty="0"/>
                  <a:t> – </a:t>
                </a:r>
                <a:r>
                  <a:rPr lang="en-US" sz="3800" dirty="0" err="1"/>
                  <a:t>Van’t</a:t>
                </a:r>
                <a:r>
                  <a:rPr lang="en-US" sz="3800" dirty="0"/>
                  <a:t> Hoff factor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80D2BC-7B29-4383-9925-04C30759AF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2142067"/>
                <a:ext cx="10810782" cy="4356387"/>
              </a:xfrm>
              <a:blipFill>
                <a:blip r:embed="rId2"/>
                <a:stretch>
                  <a:fillRect l="-1636" r="-959" b="-9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03938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49</TotalTime>
  <Words>432</Words>
  <Application>Microsoft Office PowerPoint</Application>
  <PresentationFormat>Widescreen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Celestial</vt:lpstr>
      <vt:lpstr>Colligative Properties</vt:lpstr>
      <vt:lpstr>Colligative properties</vt:lpstr>
      <vt:lpstr>Van’t Hoff Factor</vt:lpstr>
      <vt:lpstr>Freezing point depression</vt:lpstr>
      <vt:lpstr>Freezing point depression</vt:lpstr>
      <vt:lpstr>Freezing point depression</vt:lpstr>
      <vt:lpstr>Boiling point elevation</vt:lpstr>
      <vt:lpstr>Boiling point Elevation</vt:lpstr>
      <vt:lpstr>Vapor Pressure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Colligative Properties</dc:title>
  <dc:creator>Stephen S. Dotson</dc:creator>
  <cp:lastModifiedBy>Stephen S. Dotson</cp:lastModifiedBy>
  <cp:revision>9</cp:revision>
  <dcterms:created xsi:type="dcterms:W3CDTF">2019-04-05T17:16:54Z</dcterms:created>
  <dcterms:modified xsi:type="dcterms:W3CDTF">2019-04-05T18:06:31Z</dcterms:modified>
</cp:coreProperties>
</file>