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6/23/2019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6/23/2019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6/23/2019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6/23/2019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6/23/2019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6/23/2019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6/23/2019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6/23/2019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6/23/2019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6/23/2019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6/23/2019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6/23/2019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6/23/2019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6/23/2019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6/23/2019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F8CD6-8EFC-4904-8C33-925A80B78E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Stoichiometry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FF3734-3F1B-4E12-9C0F-57FBF4B7A2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Stephen Dotson</a:t>
            </a:r>
          </a:p>
        </p:txBody>
      </p:sp>
    </p:spTree>
    <p:extLst>
      <p:ext uri="{BB962C8B-B14F-4D97-AF65-F5344CB8AC3E}">
        <p14:creationId xmlns:p14="http://schemas.microsoft.com/office/powerpoint/2010/main" val="2085837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06675-3098-4EBC-B511-92128D97A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Calculations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BB2A8-87C5-40ED-B015-0AB695A2A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26455"/>
            <a:ext cx="12192000" cy="4931546"/>
          </a:xfrm>
        </p:spPr>
        <p:txBody>
          <a:bodyPr>
            <a:normAutofit/>
          </a:bodyPr>
          <a:lstStyle/>
          <a:p>
            <a:r>
              <a:rPr lang="en-US" sz="2400" dirty="0"/>
              <a:t>Mol A to mol B – 1 step (use the ratio in balanced equation)</a:t>
            </a:r>
          </a:p>
          <a:p>
            <a:r>
              <a:rPr lang="en-US" sz="2400" dirty="0"/>
              <a:t>Gram A to mol B – 2 step (1: gram to mol by molar mass then 2: mol to mol step)</a:t>
            </a:r>
          </a:p>
          <a:p>
            <a:r>
              <a:rPr lang="en-US" sz="2400" dirty="0"/>
              <a:t>Mol A to gram B – 2 step (1: mol to mol step then 2: mol to gram by molar mass)</a:t>
            </a:r>
          </a:p>
          <a:p>
            <a:r>
              <a:rPr lang="en-US" sz="2400" dirty="0"/>
              <a:t>Gram A to gram B – 3 step (1: gram to mol by molar mass then 2: mol to mol step then 3: mol to gram by molar mass)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Particles/atoms to mol – 1 step (Divide by Avogadro’s number)</a:t>
            </a:r>
          </a:p>
          <a:p>
            <a:r>
              <a:rPr lang="en-US" sz="2400" dirty="0"/>
              <a:t>Mol to particles/atoms – 1 step (Multiply by Avogadro’s number)</a:t>
            </a:r>
          </a:p>
        </p:txBody>
      </p:sp>
    </p:spTree>
    <p:extLst>
      <p:ext uri="{BB962C8B-B14F-4D97-AF65-F5344CB8AC3E}">
        <p14:creationId xmlns:p14="http://schemas.microsoft.com/office/powerpoint/2010/main" val="2804839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D3B70-C023-4AC6-BFB8-4C9142584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 – even harder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990AC-DDC7-481F-B647-D21F245BB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How many grams of ammonia can be made from 6 grams of nitrogen gas and 4 grams of hydrogen gas?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42670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D3B70-C023-4AC6-BFB8-4C9142584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 – Step 1 Write the equation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990AC-DDC7-481F-B647-D21F245BB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How many grams of ammonia can be made from 6 grams of nitrogen gas and 4 grams of hydrogen gas?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Write equation and balance:		</a:t>
            </a:r>
          </a:p>
          <a:p>
            <a:pPr marL="0" indent="0">
              <a:buNone/>
            </a:pPr>
            <a:r>
              <a:rPr lang="en-US" sz="3600" dirty="0"/>
              <a:t>N</a:t>
            </a:r>
            <a:r>
              <a:rPr lang="en-US" sz="3600" baseline="-25000" dirty="0"/>
              <a:t>2</a:t>
            </a:r>
            <a:r>
              <a:rPr lang="en-US" sz="3600" dirty="0"/>
              <a:t> + 3H</a:t>
            </a:r>
            <a:r>
              <a:rPr lang="en-US" sz="3600" baseline="-25000" dirty="0"/>
              <a:t>2</a:t>
            </a:r>
            <a:r>
              <a:rPr lang="en-US" sz="3600" dirty="0"/>
              <a:t> </a:t>
            </a:r>
            <a:r>
              <a:rPr lang="en-US" sz="3600" dirty="0">
                <a:sym typeface="Wingdings" panose="05000000000000000000" pitchFamily="2" charset="2"/>
              </a:rPr>
              <a:t> 2NH</a:t>
            </a:r>
            <a:r>
              <a:rPr lang="en-US" sz="3600" baseline="-25000" dirty="0">
                <a:sym typeface="Wingdings" panose="05000000000000000000" pitchFamily="2" charset="2"/>
              </a:rPr>
              <a:t>3</a:t>
            </a:r>
            <a:endParaRPr lang="en-US" sz="3600" baseline="-25000" dirty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08075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D3B70-C023-4AC6-BFB8-4C9142584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 – Step 2 find moles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7990AC-DDC7-481F-B647-D21F245BB8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2222287"/>
                <a:ext cx="12192000" cy="463571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3600" dirty="0"/>
                  <a:t>How many grams of ammonia can be made from 6 grams of nitrogen gas and 4 grams of hydrogen gas?</a:t>
                </a:r>
              </a:p>
              <a:p>
                <a:pPr marL="742950" indent="-742950">
                  <a:buFont typeface="+mj-lt"/>
                  <a:buAutoNum type="arabicPeriod"/>
                </a:pPr>
                <a:r>
                  <a:rPr lang="en-US" sz="3600" dirty="0"/>
                  <a:t>Write equation and balance:</a:t>
                </a:r>
              </a:p>
              <a:p>
                <a:pPr marL="400050" lvl="1" indent="0">
                  <a:buNone/>
                </a:pPr>
                <a:r>
                  <a:rPr lang="en-US" sz="3400" dirty="0"/>
                  <a:t>N</a:t>
                </a:r>
                <a:r>
                  <a:rPr lang="en-US" sz="3400" baseline="-25000" dirty="0"/>
                  <a:t>2</a:t>
                </a:r>
                <a:r>
                  <a:rPr lang="en-US" sz="3400" dirty="0"/>
                  <a:t> + 3H</a:t>
                </a:r>
                <a:r>
                  <a:rPr lang="en-US" sz="3400" baseline="-25000" dirty="0"/>
                  <a:t>2</a:t>
                </a:r>
                <a:r>
                  <a:rPr lang="en-US" sz="3400" dirty="0"/>
                  <a:t> </a:t>
                </a:r>
                <a:r>
                  <a:rPr lang="en-US" sz="3400" dirty="0">
                    <a:sym typeface="Wingdings" panose="05000000000000000000" pitchFamily="2" charset="2"/>
                  </a:rPr>
                  <a:t> 2NH</a:t>
                </a:r>
                <a:r>
                  <a:rPr lang="en-US" sz="3400" baseline="-25000" dirty="0">
                    <a:sym typeface="Wingdings" panose="05000000000000000000" pitchFamily="2" charset="2"/>
                  </a:rPr>
                  <a:t>3</a:t>
                </a:r>
                <a:endParaRPr lang="en-US" sz="3600" dirty="0"/>
              </a:p>
              <a:p>
                <a:pPr marL="742950" indent="-742950">
                  <a:buFont typeface="+mj-lt"/>
                  <a:buAutoNum type="arabicPeriod"/>
                </a:pPr>
                <a:r>
                  <a:rPr lang="en-US" sz="3600" dirty="0"/>
                  <a:t>Figure out how many moles of each you have</a:t>
                </a:r>
              </a:p>
              <a:p>
                <a:pPr marL="0" indent="0">
                  <a:buNone/>
                </a:pPr>
                <a:r>
                  <a:rPr lang="en-US" sz="3600" dirty="0"/>
                  <a:t>6 g N</a:t>
                </a:r>
                <a:r>
                  <a:rPr lang="en-US" sz="3600" baseline="-25000" dirty="0"/>
                  <a:t>2</a:t>
                </a:r>
                <a:r>
                  <a:rPr lang="en-US" sz="3600" dirty="0"/>
                  <a:t>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𝑚𝑜𝑙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28.014 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</m:oMath>
                </a14:m>
                <a:r>
                  <a:rPr lang="en-US" sz="3600" dirty="0"/>
                  <a:t> = 0.214 mol N</a:t>
                </a:r>
                <a:r>
                  <a:rPr lang="en-US" sz="3600" baseline="-25000" dirty="0"/>
                  <a:t>2</a:t>
                </a:r>
              </a:p>
              <a:p>
                <a:pPr marL="0" indent="0">
                  <a:buNone/>
                </a:pPr>
                <a:r>
                  <a:rPr lang="en-US" sz="3600" dirty="0"/>
                  <a:t>4 g H</a:t>
                </a:r>
                <a:r>
                  <a:rPr lang="en-US" sz="3600" baseline="-25000" dirty="0"/>
                  <a:t>2</a:t>
                </a:r>
                <a:r>
                  <a:rPr lang="en-US" sz="3600" dirty="0"/>
                  <a:t> *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𝑚𝑜𝑙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2.016 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</m:oMath>
                </a14:m>
                <a:r>
                  <a:rPr lang="en-US" sz="3600" dirty="0"/>
                  <a:t> = 1.98 mol H</a:t>
                </a:r>
                <a:r>
                  <a:rPr lang="en-US" sz="3600" baseline="-25000" dirty="0"/>
                  <a:t>2</a:t>
                </a:r>
              </a:p>
              <a:p>
                <a:pPr marL="0" indent="0">
                  <a:buNone/>
                </a:pPr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7990AC-DDC7-481F-B647-D21F245BB8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2222287"/>
                <a:ext cx="12192000" cy="463571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9956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D3B70-C023-4AC6-BFB8-4C9142584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 – Step 3 find limiting reagent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7990AC-DDC7-481F-B647-D21F245BB8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2222287"/>
                <a:ext cx="12192000" cy="4635713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sz="3600" dirty="0"/>
                  <a:t>How many grams of ammonia can be made from 6 grams of nitrogen gas and 4 grams of hydrogen gas?</a:t>
                </a:r>
              </a:p>
              <a:p>
                <a:pPr marL="400050" lvl="1" indent="0">
                  <a:buNone/>
                </a:pPr>
                <a:r>
                  <a:rPr lang="en-US" sz="3400" dirty="0"/>
                  <a:t>N</a:t>
                </a:r>
                <a:r>
                  <a:rPr lang="en-US" sz="3400" baseline="-25000" dirty="0"/>
                  <a:t>2</a:t>
                </a:r>
                <a:r>
                  <a:rPr lang="en-US" sz="3400" dirty="0"/>
                  <a:t> + 3H</a:t>
                </a:r>
                <a:r>
                  <a:rPr lang="en-US" sz="3400" baseline="-25000" dirty="0"/>
                  <a:t>2</a:t>
                </a:r>
                <a:r>
                  <a:rPr lang="en-US" sz="3400" dirty="0"/>
                  <a:t> </a:t>
                </a:r>
                <a:r>
                  <a:rPr lang="en-US" sz="3400" dirty="0">
                    <a:sym typeface="Wingdings" panose="05000000000000000000" pitchFamily="2" charset="2"/>
                  </a:rPr>
                  <a:t> 2NH</a:t>
                </a:r>
                <a:r>
                  <a:rPr lang="en-US" sz="3400" baseline="-25000" dirty="0">
                    <a:sym typeface="Wingdings" panose="05000000000000000000" pitchFamily="2" charset="2"/>
                  </a:rPr>
                  <a:t>3</a:t>
                </a:r>
                <a:endParaRPr lang="en-US" sz="3600" dirty="0"/>
              </a:p>
              <a:p>
                <a:pPr marL="0" indent="0">
                  <a:buNone/>
                </a:pPr>
                <a:r>
                  <a:rPr lang="en-US" sz="3600" dirty="0"/>
                  <a:t>Figure out how many moles of each you have</a:t>
                </a:r>
              </a:p>
              <a:p>
                <a:pPr marL="0" indent="0">
                  <a:buNone/>
                </a:pPr>
                <a:r>
                  <a:rPr lang="en-US" sz="3600" dirty="0"/>
                  <a:t>6 g N</a:t>
                </a:r>
                <a:r>
                  <a:rPr lang="en-US" sz="3600" baseline="-25000" dirty="0"/>
                  <a:t>2</a:t>
                </a:r>
                <a:r>
                  <a:rPr lang="en-US" sz="3600" dirty="0"/>
                  <a:t>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𝑚𝑜𝑙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28.014 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</m:oMath>
                </a14:m>
                <a:r>
                  <a:rPr lang="en-US" sz="3600" dirty="0"/>
                  <a:t> = 0.214 mol N</a:t>
                </a:r>
                <a:r>
                  <a:rPr lang="en-US" sz="3600" baseline="-25000" dirty="0"/>
                  <a:t>2</a:t>
                </a:r>
              </a:p>
              <a:p>
                <a:pPr marL="0" indent="0">
                  <a:buNone/>
                </a:pPr>
                <a:r>
                  <a:rPr lang="en-US" sz="3600" dirty="0"/>
                  <a:t>4 g H</a:t>
                </a:r>
                <a:r>
                  <a:rPr lang="en-US" sz="3600" baseline="-25000" dirty="0"/>
                  <a:t>2</a:t>
                </a:r>
                <a:r>
                  <a:rPr lang="en-US" sz="3600" dirty="0"/>
                  <a:t> *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𝑚𝑜𝑙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2.016 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</m:oMath>
                </a14:m>
                <a:r>
                  <a:rPr lang="en-US" sz="3600" dirty="0"/>
                  <a:t> = 1.98 mol H</a:t>
                </a:r>
                <a:r>
                  <a:rPr lang="en-US" sz="3600" baseline="-25000" dirty="0"/>
                  <a:t>2</a:t>
                </a:r>
              </a:p>
              <a:p>
                <a:pPr marL="0" indent="0">
                  <a:buNone/>
                </a:pPr>
                <a:r>
                  <a:rPr lang="en-US" sz="3600" dirty="0"/>
                  <a:t>Which runs out first? </a:t>
                </a:r>
                <a:r>
                  <a:rPr lang="en-US" sz="3600" dirty="0">
                    <a:sym typeface="Wingdings" panose="05000000000000000000" pitchFamily="2" charset="2"/>
                  </a:rPr>
                  <a:t> Nitrogen runs out first (even with needing 3x the hydrogen) this is called a </a:t>
                </a:r>
                <a:r>
                  <a:rPr lang="en-US" sz="3600" b="1" u="sng" dirty="0">
                    <a:sym typeface="Wingdings" panose="05000000000000000000" pitchFamily="2" charset="2"/>
                  </a:rPr>
                  <a:t>limiting reagent </a:t>
                </a:r>
                <a:r>
                  <a:rPr lang="en-US" sz="3600" dirty="0">
                    <a:sym typeface="Wingdings" panose="05000000000000000000" pitchFamily="2" charset="2"/>
                  </a:rPr>
                  <a:t>as it limits the amount of product you can form</a:t>
                </a:r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7990AC-DDC7-481F-B647-D21F245BB8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2222287"/>
                <a:ext cx="12192000" cy="463571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9619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D3B70-C023-4AC6-BFB8-4C9142584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 – Step 4 finish the calculation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7990AC-DDC7-481F-B647-D21F245BB8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2222287"/>
                <a:ext cx="12192000" cy="4635713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sz="3600" dirty="0"/>
                  <a:t>How many grams of ammonia can be made from 6 grams of nitrogen gas and 4 grams of hydrogen gas?</a:t>
                </a:r>
              </a:p>
              <a:p>
                <a:pPr marL="400050" lvl="1" indent="0">
                  <a:buNone/>
                </a:pPr>
                <a:r>
                  <a:rPr lang="en-US" sz="3400" dirty="0"/>
                  <a:t>N</a:t>
                </a:r>
                <a:r>
                  <a:rPr lang="en-US" sz="3400" baseline="-25000" dirty="0"/>
                  <a:t>2</a:t>
                </a:r>
                <a:r>
                  <a:rPr lang="en-US" sz="3400" dirty="0"/>
                  <a:t> + 3H</a:t>
                </a:r>
                <a:r>
                  <a:rPr lang="en-US" sz="3400" baseline="-25000" dirty="0"/>
                  <a:t>2</a:t>
                </a:r>
                <a:r>
                  <a:rPr lang="en-US" sz="3400" dirty="0"/>
                  <a:t> </a:t>
                </a:r>
                <a:r>
                  <a:rPr lang="en-US" sz="3400" dirty="0">
                    <a:sym typeface="Wingdings" panose="05000000000000000000" pitchFamily="2" charset="2"/>
                  </a:rPr>
                  <a:t> 2NH</a:t>
                </a:r>
                <a:r>
                  <a:rPr lang="en-US" sz="3400" baseline="-25000" dirty="0">
                    <a:sym typeface="Wingdings" panose="05000000000000000000" pitchFamily="2" charset="2"/>
                  </a:rPr>
                  <a:t>3</a:t>
                </a:r>
                <a:endParaRPr lang="en-US" sz="3600" dirty="0"/>
              </a:p>
              <a:p>
                <a:pPr marL="0" indent="0">
                  <a:buNone/>
                </a:pPr>
                <a:r>
                  <a:rPr lang="en-US" sz="3600" dirty="0"/>
                  <a:t>6 g N</a:t>
                </a:r>
                <a:r>
                  <a:rPr lang="en-US" sz="3600" baseline="-25000" dirty="0"/>
                  <a:t>2</a:t>
                </a:r>
                <a:r>
                  <a:rPr lang="en-US" sz="3600" dirty="0"/>
                  <a:t>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𝑚𝑜𝑙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28.014 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</m:oMath>
                </a14:m>
                <a:r>
                  <a:rPr lang="en-US" sz="3600" dirty="0"/>
                  <a:t> = 0.214 mol N</a:t>
                </a:r>
                <a:r>
                  <a:rPr lang="en-US" sz="3600" baseline="-25000" dirty="0"/>
                  <a:t>2</a:t>
                </a:r>
                <a:r>
                  <a:rPr lang="en-US" sz="3600" dirty="0"/>
                  <a:t> (using nitrogen as it is limiting)</a:t>
                </a:r>
                <a:endParaRPr lang="en-US" sz="3600" baseline="-25000" dirty="0"/>
              </a:p>
              <a:p>
                <a:pPr marL="0" indent="0">
                  <a:buNone/>
                </a:pPr>
                <a:r>
                  <a:rPr lang="en-US" sz="3600" dirty="0"/>
                  <a:t>0.214 mol N</a:t>
                </a:r>
                <a:r>
                  <a:rPr lang="en-US" sz="3600" baseline="-25000" dirty="0"/>
                  <a:t>2</a:t>
                </a:r>
                <a:r>
                  <a:rPr lang="en-US" sz="3600" dirty="0"/>
                  <a:t>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𝑚𝑜𝑙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𝑁𝐻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𝑚𝑜𝑙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/>
                  <a:t> = 0.428 mol NH</a:t>
                </a:r>
                <a:r>
                  <a:rPr lang="en-US" sz="3600" baseline="-25000" dirty="0"/>
                  <a:t>3</a:t>
                </a:r>
              </a:p>
              <a:p>
                <a:pPr marL="0" indent="0">
                  <a:buNone/>
                </a:pPr>
                <a:r>
                  <a:rPr lang="en-US" sz="3600" dirty="0"/>
                  <a:t>0.428 mol NH</a:t>
                </a:r>
                <a:r>
                  <a:rPr lang="en-US" sz="3600" baseline="-25000" dirty="0"/>
                  <a:t>3</a:t>
                </a:r>
                <a:r>
                  <a:rPr lang="en-US" sz="3600" dirty="0"/>
                  <a:t>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17.031 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𝑚𝑜𝑙</m:t>
                        </m:r>
                      </m:den>
                    </m:f>
                  </m:oMath>
                </a14:m>
                <a:r>
                  <a:rPr lang="en-US" sz="3600" dirty="0"/>
                  <a:t> = 7.29 grams NH</a:t>
                </a:r>
                <a:r>
                  <a:rPr lang="en-US" sz="3600" baseline="-25000" dirty="0"/>
                  <a:t>3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7990AC-DDC7-481F-B647-D21F245BB8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2222287"/>
                <a:ext cx="12192000" cy="463571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8815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D3B70-C023-4AC6-BFB8-4C9142584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Stoichiometry heart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58959D8-FC98-41C1-9CD9-BFB7E1E0BBEA}"/>
              </a:ext>
            </a:extLst>
          </p:cNvPr>
          <p:cNvCxnSpPr>
            <a:cxnSpLocks/>
          </p:cNvCxnSpPr>
          <p:nvPr/>
        </p:nvCxnSpPr>
        <p:spPr>
          <a:xfrm>
            <a:off x="5162843" y="4081670"/>
            <a:ext cx="933156" cy="0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20F6A35-B34B-4DC8-B9C7-FC376B453129}"/>
              </a:ext>
            </a:extLst>
          </p:cNvPr>
          <p:cNvSpPr txBox="1"/>
          <p:nvPr/>
        </p:nvSpPr>
        <p:spPr>
          <a:xfrm>
            <a:off x="3685735" y="3758504"/>
            <a:ext cx="1589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mol 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31900C-CE70-4D6F-B142-3625ABAF2704}"/>
              </a:ext>
            </a:extLst>
          </p:cNvPr>
          <p:cNvSpPr txBox="1"/>
          <p:nvPr/>
        </p:nvSpPr>
        <p:spPr>
          <a:xfrm>
            <a:off x="3981157" y="2002419"/>
            <a:ext cx="41921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Balanced equation:</a:t>
            </a:r>
          </a:p>
          <a:p>
            <a:r>
              <a:rPr lang="en-US" sz="2800" dirty="0"/>
              <a:t>A + 3B </a:t>
            </a:r>
            <a:r>
              <a:rPr lang="en-US" sz="2800" dirty="0">
                <a:sym typeface="Wingdings" panose="05000000000000000000" pitchFamily="2" charset="2"/>
              </a:rPr>
              <a:t> 2C + D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719AEA-7C25-4207-9B59-3D8CCFE5B76C}"/>
              </a:ext>
            </a:extLst>
          </p:cNvPr>
          <p:cNvSpPr txBox="1"/>
          <p:nvPr/>
        </p:nvSpPr>
        <p:spPr>
          <a:xfrm>
            <a:off x="6203851" y="3758504"/>
            <a:ext cx="1589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mol 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A1FC36-F6E2-4817-8E15-CFFC522A0FD2}"/>
              </a:ext>
            </a:extLst>
          </p:cNvPr>
          <p:cNvSpPr txBox="1"/>
          <p:nvPr/>
        </p:nvSpPr>
        <p:spPr>
          <a:xfrm>
            <a:off x="5165187" y="3324990"/>
            <a:ext cx="82296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X2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6ECA84-F847-4952-9FC1-17FB552A0E36}"/>
              </a:ext>
            </a:extLst>
          </p:cNvPr>
          <p:cNvSpPr txBox="1"/>
          <p:nvPr/>
        </p:nvSpPr>
        <p:spPr>
          <a:xfrm>
            <a:off x="0" y="4539802"/>
            <a:ext cx="119575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The heart of stoichiometry is using the molar ratio from a balanced equation: you must be in </a:t>
            </a:r>
            <a:r>
              <a:rPr lang="en-US" sz="3600" b="1" dirty="0"/>
              <a:t>moles</a:t>
            </a:r>
            <a:r>
              <a:rPr lang="en-US" sz="3600" dirty="0"/>
              <a:t>!</a:t>
            </a:r>
          </a:p>
          <a:p>
            <a:r>
              <a:rPr lang="en-US" sz="3600" dirty="0"/>
              <a:t>Everything else is getting to moles or getting to whatever unit you want</a:t>
            </a:r>
          </a:p>
        </p:txBody>
      </p:sp>
    </p:spTree>
    <p:extLst>
      <p:ext uri="{BB962C8B-B14F-4D97-AF65-F5344CB8AC3E}">
        <p14:creationId xmlns:p14="http://schemas.microsoft.com/office/powerpoint/2010/main" val="3246626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D3B70-C023-4AC6-BFB8-4C9142584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Stoichiometry - grams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58959D8-FC98-41C1-9CD9-BFB7E1E0BBEA}"/>
              </a:ext>
            </a:extLst>
          </p:cNvPr>
          <p:cNvCxnSpPr>
            <a:cxnSpLocks/>
          </p:cNvCxnSpPr>
          <p:nvPr/>
        </p:nvCxnSpPr>
        <p:spPr>
          <a:xfrm>
            <a:off x="5162843" y="4081670"/>
            <a:ext cx="933156" cy="0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20F6A35-B34B-4DC8-B9C7-FC376B453129}"/>
              </a:ext>
            </a:extLst>
          </p:cNvPr>
          <p:cNvSpPr txBox="1"/>
          <p:nvPr/>
        </p:nvSpPr>
        <p:spPr>
          <a:xfrm>
            <a:off x="3685735" y="3758504"/>
            <a:ext cx="1589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mol 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31900C-CE70-4D6F-B142-3625ABAF2704}"/>
              </a:ext>
            </a:extLst>
          </p:cNvPr>
          <p:cNvSpPr txBox="1"/>
          <p:nvPr/>
        </p:nvSpPr>
        <p:spPr>
          <a:xfrm>
            <a:off x="3981157" y="2002419"/>
            <a:ext cx="41921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Balanced equation:</a:t>
            </a:r>
          </a:p>
          <a:p>
            <a:r>
              <a:rPr lang="en-US" sz="2800" dirty="0"/>
              <a:t>A + 3B </a:t>
            </a:r>
            <a:r>
              <a:rPr lang="en-US" sz="2800" dirty="0">
                <a:sym typeface="Wingdings" panose="05000000000000000000" pitchFamily="2" charset="2"/>
              </a:rPr>
              <a:t> 2C + D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719AEA-7C25-4207-9B59-3D8CCFE5B76C}"/>
              </a:ext>
            </a:extLst>
          </p:cNvPr>
          <p:cNvSpPr txBox="1"/>
          <p:nvPr/>
        </p:nvSpPr>
        <p:spPr>
          <a:xfrm>
            <a:off x="6203851" y="3758504"/>
            <a:ext cx="1589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mol 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A1FC36-F6E2-4817-8E15-CFFC522A0FD2}"/>
              </a:ext>
            </a:extLst>
          </p:cNvPr>
          <p:cNvSpPr txBox="1"/>
          <p:nvPr/>
        </p:nvSpPr>
        <p:spPr>
          <a:xfrm>
            <a:off x="5165187" y="3302194"/>
            <a:ext cx="82296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X2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6ECA84-F847-4952-9FC1-17FB552A0E36}"/>
              </a:ext>
            </a:extLst>
          </p:cNvPr>
          <p:cNvSpPr txBox="1"/>
          <p:nvPr/>
        </p:nvSpPr>
        <p:spPr>
          <a:xfrm>
            <a:off x="0" y="5103674"/>
            <a:ext cx="119575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Grams to mole – divide by molar mass </a:t>
            </a:r>
          </a:p>
          <a:p>
            <a:r>
              <a:rPr lang="en-US" sz="3600" dirty="0"/>
              <a:t>mol to gram – multiply by molar mass </a:t>
            </a:r>
          </a:p>
          <a:p>
            <a:r>
              <a:rPr lang="en-US" sz="3600" dirty="0"/>
              <a:t>If you have moles, you will </a:t>
            </a:r>
            <a:r>
              <a:rPr lang="en-US" sz="3600" b="1" dirty="0"/>
              <a:t>mol-to-ply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3BB6DB-8AC1-4DA4-B8CB-BAA167E0DF6F}"/>
              </a:ext>
            </a:extLst>
          </p:cNvPr>
          <p:cNvSpPr txBox="1"/>
          <p:nvPr/>
        </p:nvSpPr>
        <p:spPr>
          <a:xfrm>
            <a:off x="1223889" y="2782669"/>
            <a:ext cx="1589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g 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01E176-0A7F-4A30-A36C-BE62FD9C8AC3}"/>
              </a:ext>
            </a:extLst>
          </p:cNvPr>
          <p:cNvSpPr txBox="1"/>
          <p:nvPr/>
        </p:nvSpPr>
        <p:spPr>
          <a:xfrm>
            <a:off x="8918917" y="2769146"/>
            <a:ext cx="1589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g C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3531F56-8EF7-41DF-B27A-B2B34CA6D3A0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2234418" y="3344833"/>
            <a:ext cx="1451317" cy="736837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AC7F3E9-3BAE-4626-B625-F7E3129D4BD6}"/>
              </a:ext>
            </a:extLst>
          </p:cNvPr>
          <p:cNvCxnSpPr>
            <a:cxnSpLocks/>
          </p:cNvCxnSpPr>
          <p:nvPr/>
        </p:nvCxnSpPr>
        <p:spPr>
          <a:xfrm flipV="1">
            <a:off x="7706751" y="3207434"/>
            <a:ext cx="1212166" cy="835853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A690259-9446-4CD7-A74F-0D7B00B96FF7}"/>
              </a:ext>
            </a:extLst>
          </p:cNvPr>
          <p:cNvSpPr txBox="1"/>
          <p:nvPr/>
        </p:nvSpPr>
        <p:spPr>
          <a:xfrm>
            <a:off x="2580251" y="2962864"/>
            <a:ext cx="128543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/mm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F59272-441E-4224-BFE4-34332872A3ED}"/>
              </a:ext>
            </a:extLst>
          </p:cNvPr>
          <p:cNvSpPr txBox="1"/>
          <p:nvPr/>
        </p:nvSpPr>
        <p:spPr>
          <a:xfrm>
            <a:off x="7080440" y="2937490"/>
            <a:ext cx="1572651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X mm</a:t>
            </a:r>
          </a:p>
        </p:txBody>
      </p:sp>
    </p:spTree>
    <p:extLst>
      <p:ext uri="{BB962C8B-B14F-4D97-AF65-F5344CB8AC3E}">
        <p14:creationId xmlns:p14="http://schemas.microsoft.com/office/powerpoint/2010/main" val="3576037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D3B70-C023-4AC6-BFB8-4C9142584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Stoichiometry – molecules or atoms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58959D8-FC98-41C1-9CD9-BFB7E1E0BBEA}"/>
              </a:ext>
            </a:extLst>
          </p:cNvPr>
          <p:cNvCxnSpPr>
            <a:cxnSpLocks/>
          </p:cNvCxnSpPr>
          <p:nvPr/>
        </p:nvCxnSpPr>
        <p:spPr>
          <a:xfrm>
            <a:off x="5162843" y="4081670"/>
            <a:ext cx="933156" cy="0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20F6A35-B34B-4DC8-B9C7-FC376B453129}"/>
              </a:ext>
            </a:extLst>
          </p:cNvPr>
          <p:cNvSpPr txBox="1"/>
          <p:nvPr/>
        </p:nvSpPr>
        <p:spPr>
          <a:xfrm>
            <a:off x="3685735" y="3758504"/>
            <a:ext cx="1589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mol 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31900C-CE70-4D6F-B142-3625ABAF2704}"/>
              </a:ext>
            </a:extLst>
          </p:cNvPr>
          <p:cNvSpPr txBox="1"/>
          <p:nvPr/>
        </p:nvSpPr>
        <p:spPr>
          <a:xfrm>
            <a:off x="3981157" y="2002419"/>
            <a:ext cx="41921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Balanced equation:</a:t>
            </a:r>
          </a:p>
          <a:p>
            <a:r>
              <a:rPr lang="en-US" sz="2800" dirty="0"/>
              <a:t>A + 3B </a:t>
            </a:r>
            <a:r>
              <a:rPr lang="en-US" sz="2800" dirty="0">
                <a:sym typeface="Wingdings" panose="05000000000000000000" pitchFamily="2" charset="2"/>
              </a:rPr>
              <a:t> 2C + D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719AEA-7C25-4207-9B59-3D8CCFE5B76C}"/>
              </a:ext>
            </a:extLst>
          </p:cNvPr>
          <p:cNvSpPr txBox="1"/>
          <p:nvPr/>
        </p:nvSpPr>
        <p:spPr>
          <a:xfrm>
            <a:off x="6203851" y="3758504"/>
            <a:ext cx="1589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mol 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A1FC36-F6E2-4817-8E15-CFFC522A0FD2}"/>
              </a:ext>
            </a:extLst>
          </p:cNvPr>
          <p:cNvSpPr txBox="1"/>
          <p:nvPr/>
        </p:nvSpPr>
        <p:spPr>
          <a:xfrm>
            <a:off x="5165187" y="3302194"/>
            <a:ext cx="82296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X2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6ECA84-F847-4952-9FC1-17FB552A0E36}"/>
              </a:ext>
            </a:extLst>
          </p:cNvPr>
          <p:cNvSpPr txBox="1"/>
          <p:nvPr/>
        </p:nvSpPr>
        <p:spPr>
          <a:xfrm>
            <a:off x="0" y="5297392"/>
            <a:ext cx="119575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Molecules to mole – divide by Avogadro’s number </a:t>
            </a:r>
          </a:p>
          <a:p>
            <a:r>
              <a:rPr lang="en-US" sz="3200" dirty="0"/>
              <a:t>mol to gram – multiply by Avogadro’s number (6.02 x 10</a:t>
            </a:r>
            <a:r>
              <a:rPr lang="en-US" sz="3200" baseline="30000" dirty="0"/>
              <a:t>23</a:t>
            </a:r>
            <a:r>
              <a:rPr lang="en-US" sz="3200" dirty="0"/>
              <a:t>)</a:t>
            </a:r>
          </a:p>
          <a:p>
            <a:r>
              <a:rPr lang="en-US" sz="3200" dirty="0"/>
              <a:t>If you have moles, you will </a:t>
            </a:r>
            <a:r>
              <a:rPr lang="en-US" sz="3200" b="1" dirty="0"/>
              <a:t>mol-to-ply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3BB6DB-8AC1-4DA4-B8CB-BAA167E0DF6F}"/>
              </a:ext>
            </a:extLst>
          </p:cNvPr>
          <p:cNvSpPr txBox="1"/>
          <p:nvPr/>
        </p:nvSpPr>
        <p:spPr>
          <a:xfrm>
            <a:off x="1223889" y="2782669"/>
            <a:ext cx="1589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g 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01E176-0A7F-4A30-A36C-BE62FD9C8AC3}"/>
              </a:ext>
            </a:extLst>
          </p:cNvPr>
          <p:cNvSpPr txBox="1"/>
          <p:nvPr/>
        </p:nvSpPr>
        <p:spPr>
          <a:xfrm>
            <a:off x="8918917" y="2769146"/>
            <a:ext cx="1589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g C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3531F56-8EF7-41DF-B27A-B2B34CA6D3A0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2234418" y="3344833"/>
            <a:ext cx="1451317" cy="736837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AC7F3E9-3BAE-4626-B625-F7E3129D4BD6}"/>
              </a:ext>
            </a:extLst>
          </p:cNvPr>
          <p:cNvCxnSpPr>
            <a:cxnSpLocks/>
          </p:cNvCxnSpPr>
          <p:nvPr/>
        </p:nvCxnSpPr>
        <p:spPr>
          <a:xfrm flipV="1">
            <a:off x="7706751" y="3207434"/>
            <a:ext cx="1212166" cy="835853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A690259-9446-4CD7-A74F-0D7B00B96FF7}"/>
              </a:ext>
            </a:extLst>
          </p:cNvPr>
          <p:cNvSpPr txBox="1"/>
          <p:nvPr/>
        </p:nvSpPr>
        <p:spPr>
          <a:xfrm>
            <a:off x="1209819" y="4519460"/>
            <a:ext cx="2736755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/Avogadro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EFA080-C6EF-46EE-9207-3FBDADF77EAE}"/>
              </a:ext>
            </a:extLst>
          </p:cNvPr>
          <p:cNvSpPr txBox="1"/>
          <p:nvPr/>
        </p:nvSpPr>
        <p:spPr>
          <a:xfrm>
            <a:off x="6778869" y="4372023"/>
            <a:ext cx="322150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X Avogadro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FCA5840-932E-4A56-98DF-330E2F2CE343}"/>
              </a:ext>
            </a:extLst>
          </p:cNvPr>
          <p:cNvCxnSpPr>
            <a:cxnSpLocks/>
          </p:cNvCxnSpPr>
          <p:nvPr/>
        </p:nvCxnSpPr>
        <p:spPr>
          <a:xfrm>
            <a:off x="2540976" y="4227207"/>
            <a:ext cx="1144759" cy="0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FFC73E2-78A4-444C-A6A4-391CB8F24AD2}"/>
              </a:ext>
            </a:extLst>
          </p:cNvPr>
          <p:cNvCxnSpPr>
            <a:cxnSpLocks/>
          </p:cNvCxnSpPr>
          <p:nvPr/>
        </p:nvCxnSpPr>
        <p:spPr>
          <a:xfrm>
            <a:off x="7706751" y="4122869"/>
            <a:ext cx="1667022" cy="0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4C3B271-D540-4570-AA33-658603C9DBB7}"/>
              </a:ext>
            </a:extLst>
          </p:cNvPr>
          <p:cNvSpPr txBox="1"/>
          <p:nvPr/>
        </p:nvSpPr>
        <p:spPr>
          <a:xfrm>
            <a:off x="204566" y="3978323"/>
            <a:ext cx="2523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molecules 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DE4F24F-34E8-4FEE-956A-9F756CA0C7B3}"/>
              </a:ext>
            </a:extLst>
          </p:cNvPr>
          <p:cNvSpPr txBox="1"/>
          <p:nvPr/>
        </p:nvSpPr>
        <p:spPr>
          <a:xfrm>
            <a:off x="9463456" y="3833214"/>
            <a:ext cx="2523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molecules C</a:t>
            </a:r>
          </a:p>
        </p:txBody>
      </p:sp>
    </p:spTree>
    <p:extLst>
      <p:ext uri="{BB962C8B-B14F-4D97-AF65-F5344CB8AC3E}">
        <p14:creationId xmlns:p14="http://schemas.microsoft.com/office/powerpoint/2010/main" val="1145024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D3B70-C023-4AC6-BFB8-4C9142584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Stoichiometry – molar volume at STP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58959D8-FC98-41C1-9CD9-BFB7E1E0BBEA}"/>
              </a:ext>
            </a:extLst>
          </p:cNvPr>
          <p:cNvCxnSpPr>
            <a:cxnSpLocks/>
          </p:cNvCxnSpPr>
          <p:nvPr/>
        </p:nvCxnSpPr>
        <p:spPr>
          <a:xfrm>
            <a:off x="5162843" y="4081670"/>
            <a:ext cx="933156" cy="0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20F6A35-B34B-4DC8-B9C7-FC376B453129}"/>
              </a:ext>
            </a:extLst>
          </p:cNvPr>
          <p:cNvSpPr txBox="1"/>
          <p:nvPr/>
        </p:nvSpPr>
        <p:spPr>
          <a:xfrm>
            <a:off x="3685735" y="3758504"/>
            <a:ext cx="1589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mol 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31900C-CE70-4D6F-B142-3625ABAF2704}"/>
              </a:ext>
            </a:extLst>
          </p:cNvPr>
          <p:cNvSpPr txBox="1"/>
          <p:nvPr/>
        </p:nvSpPr>
        <p:spPr>
          <a:xfrm>
            <a:off x="3981157" y="2002419"/>
            <a:ext cx="41921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Balanced equation:</a:t>
            </a:r>
          </a:p>
          <a:p>
            <a:r>
              <a:rPr lang="en-US" sz="2800" dirty="0"/>
              <a:t>A + 3B </a:t>
            </a:r>
            <a:r>
              <a:rPr lang="en-US" sz="2800" dirty="0">
                <a:sym typeface="Wingdings" panose="05000000000000000000" pitchFamily="2" charset="2"/>
              </a:rPr>
              <a:t> 2C + D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719AEA-7C25-4207-9B59-3D8CCFE5B76C}"/>
              </a:ext>
            </a:extLst>
          </p:cNvPr>
          <p:cNvSpPr txBox="1"/>
          <p:nvPr/>
        </p:nvSpPr>
        <p:spPr>
          <a:xfrm>
            <a:off x="6203851" y="3758504"/>
            <a:ext cx="1589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mol 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A1FC36-F6E2-4817-8E15-CFFC522A0FD2}"/>
              </a:ext>
            </a:extLst>
          </p:cNvPr>
          <p:cNvSpPr txBox="1"/>
          <p:nvPr/>
        </p:nvSpPr>
        <p:spPr>
          <a:xfrm>
            <a:off x="5165187" y="3302194"/>
            <a:ext cx="82296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X2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B6ECA84-F847-4952-9FC1-17FB552A0E36}"/>
                  </a:ext>
                </a:extLst>
              </p:cNvPr>
              <p:cNvSpPr txBox="1"/>
              <p:nvPr/>
            </p:nvSpPr>
            <p:spPr>
              <a:xfrm>
                <a:off x="0" y="5297392"/>
                <a:ext cx="11957538" cy="14910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Volume to mole  at STP – divide by 22.4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𝑀𝑜𝑙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</a:p>
              <a:p>
                <a:r>
                  <a:rPr lang="en-US" sz="3200" dirty="0"/>
                  <a:t>mol to volume at STP – multiply by 22.4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𝑀𝑜𝑙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B6ECA84-F847-4952-9FC1-17FB552A0E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297392"/>
                <a:ext cx="11957538" cy="1491049"/>
              </a:xfrm>
              <a:prstGeom prst="rect">
                <a:avLst/>
              </a:prstGeom>
              <a:blipFill>
                <a:blip r:embed="rId2"/>
                <a:stretch>
                  <a:fillRect l="-1274" b="-4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563BB6DB-8AC1-4DA4-B8CB-BAA167E0DF6F}"/>
              </a:ext>
            </a:extLst>
          </p:cNvPr>
          <p:cNvSpPr txBox="1"/>
          <p:nvPr/>
        </p:nvSpPr>
        <p:spPr>
          <a:xfrm>
            <a:off x="1223889" y="2782669"/>
            <a:ext cx="1589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g 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01E176-0A7F-4A30-A36C-BE62FD9C8AC3}"/>
              </a:ext>
            </a:extLst>
          </p:cNvPr>
          <p:cNvSpPr txBox="1"/>
          <p:nvPr/>
        </p:nvSpPr>
        <p:spPr>
          <a:xfrm>
            <a:off x="8918917" y="2769146"/>
            <a:ext cx="1589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g C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3531F56-8EF7-41DF-B27A-B2B34CA6D3A0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2234418" y="3344833"/>
            <a:ext cx="1451317" cy="736837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AC7F3E9-3BAE-4626-B625-F7E3129D4BD6}"/>
              </a:ext>
            </a:extLst>
          </p:cNvPr>
          <p:cNvCxnSpPr>
            <a:cxnSpLocks/>
          </p:cNvCxnSpPr>
          <p:nvPr/>
        </p:nvCxnSpPr>
        <p:spPr>
          <a:xfrm flipV="1">
            <a:off x="7706751" y="3207434"/>
            <a:ext cx="1212166" cy="835853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A690259-9446-4CD7-A74F-0D7B00B96FF7}"/>
                  </a:ext>
                </a:extLst>
              </p:cNvPr>
              <p:cNvSpPr txBox="1"/>
              <p:nvPr/>
            </p:nvSpPr>
            <p:spPr>
              <a:xfrm>
                <a:off x="3277771" y="4563842"/>
                <a:ext cx="2110156" cy="87908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/22.4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𝑚𝑜𝑙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A690259-9446-4CD7-A74F-0D7B00B96F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7771" y="4563842"/>
                <a:ext cx="2110156" cy="879087"/>
              </a:xfrm>
              <a:prstGeom prst="rect">
                <a:avLst/>
              </a:prstGeom>
              <a:blipFill>
                <a:blip r:embed="rId3"/>
                <a:stretch>
                  <a:fillRect l="-8621" b="-1027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FCA5840-932E-4A56-98DF-330E2F2CE343}"/>
              </a:ext>
            </a:extLst>
          </p:cNvPr>
          <p:cNvCxnSpPr>
            <a:cxnSpLocks/>
          </p:cNvCxnSpPr>
          <p:nvPr/>
        </p:nvCxnSpPr>
        <p:spPr>
          <a:xfrm>
            <a:off x="2540976" y="4227207"/>
            <a:ext cx="1144759" cy="0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FFC73E2-78A4-444C-A6A4-391CB8F24AD2}"/>
              </a:ext>
            </a:extLst>
          </p:cNvPr>
          <p:cNvCxnSpPr>
            <a:cxnSpLocks/>
          </p:cNvCxnSpPr>
          <p:nvPr/>
        </p:nvCxnSpPr>
        <p:spPr>
          <a:xfrm>
            <a:off x="7706751" y="4122869"/>
            <a:ext cx="1667022" cy="0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4C3B271-D540-4570-AA33-658603C9DBB7}"/>
              </a:ext>
            </a:extLst>
          </p:cNvPr>
          <p:cNvSpPr txBox="1"/>
          <p:nvPr/>
        </p:nvSpPr>
        <p:spPr>
          <a:xfrm>
            <a:off x="204566" y="3978323"/>
            <a:ext cx="2523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molecules 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DE4F24F-34E8-4FEE-956A-9F756CA0C7B3}"/>
              </a:ext>
            </a:extLst>
          </p:cNvPr>
          <p:cNvSpPr txBox="1"/>
          <p:nvPr/>
        </p:nvSpPr>
        <p:spPr>
          <a:xfrm>
            <a:off x="9463456" y="3833214"/>
            <a:ext cx="2523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molecules C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11D199B-AD6C-45F7-95C0-28E9B44C4ED3}"/>
              </a:ext>
            </a:extLst>
          </p:cNvPr>
          <p:cNvCxnSpPr>
            <a:cxnSpLocks/>
          </p:cNvCxnSpPr>
          <p:nvPr/>
        </p:nvCxnSpPr>
        <p:spPr>
          <a:xfrm flipV="1">
            <a:off x="2506688" y="4368022"/>
            <a:ext cx="1179047" cy="654606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0CE33FB-0717-4875-86F6-C9BBFD78FEFB}"/>
              </a:ext>
            </a:extLst>
          </p:cNvPr>
          <p:cNvSpPr txBox="1"/>
          <p:nvPr/>
        </p:nvSpPr>
        <p:spPr>
          <a:xfrm>
            <a:off x="1100207" y="4709864"/>
            <a:ext cx="1589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 of A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99E7024-1C72-4DF7-97D0-932BDD988EF9}"/>
              </a:ext>
            </a:extLst>
          </p:cNvPr>
          <p:cNvCxnSpPr>
            <a:cxnSpLocks/>
          </p:cNvCxnSpPr>
          <p:nvPr/>
        </p:nvCxnSpPr>
        <p:spPr>
          <a:xfrm>
            <a:off x="7706751" y="4227207"/>
            <a:ext cx="1479452" cy="742927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C86245A-AD72-4CBC-95EC-A524112A7B56}"/>
              </a:ext>
            </a:extLst>
          </p:cNvPr>
          <p:cNvSpPr txBox="1"/>
          <p:nvPr/>
        </p:nvSpPr>
        <p:spPr>
          <a:xfrm>
            <a:off x="9408943" y="4774171"/>
            <a:ext cx="1589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 of 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419E8E4-E967-4E1C-826F-779FD6B44F54}"/>
                  </a:ext>
                </a:extLst>
              </p:cNvPr>
              <p:cNvSpPr txBox="1"/>
              <p:nvPr/>
            </p:nvSpPr>
            <p:spPr>
              <a:xfrm>
                <a:off x="6270671" y="4463192"/>
                <a:ext cx="2302416" cy="87908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X 22.4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𝑚𝑜𝑙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419E8E4-E967-4E1C-826F-779FD6B44F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671" y="4463192"/>
                <a:ext cx="2302416" cy="879087"/>
              </a:xfrm>
              <a:prstGeom prst="rect">
                <a:avLst/>
              </a:prstGeom>
              <a:blipFill>
                <a:blip r:embed="rId4"/>
                <a:stretch>
                  <a:fillRect l="-7916" b="-1027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6922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AE1B3-60DA-4B11-9C5C-D65339ADA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Stoichiometry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E7514-FBBE-4A34-B4D7-E82DFBB13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2222287"/>
            <a:ext cx="12126897" cy="4635713"/>
          </a:xfrm>
        </p:spPr>
        <p:txBody>
          <a:bodyPr>
            <a:normAutofit/>
          </a:bodyPr>
          <a:lstStyle/>
          <a:p>
            <a:r>
              <a:rPr lang="en-US" sz="3600" dirty="0"/>
              <a:t>Looking at the quantities of atoms/molecules involved in reactions</a:t>
            </a:r>
          </a:p>
          <a:p>
            <a:r>
              <a:rPr lang="en-US" sz="3600" dirty="0"/>
              <a:t>Involves:</a:t>
            </a:r>
          </a:p>
          <a:p>
            <a:pPr lvl="1"/>
            <a:r>
              <a:rPr lang="en-US" sz="3400" dirty="0"/>
              <a:t>Balanced equations</a:t>
            </a:r>
          </a:p>
          <a:p>
            <a:pPr lvl="1"/>
            <a:r>
              <a:rPr lang="en-US" sz="3400" dirty="0"/>
              <a:t>Reaction types</a:t>
            </a:r>
          </a:p>
          <a:p>
            <a:pPr lvl="1"/>
            <a:r>
              <a:rPr lang="en-US" sz="3400" dirty="0"/>
              <a:t>Calculations (multistep)</a:t>
            </a:r>
          </a:p>
        </p:txBody>
      </p:sp>
    </p:spTree>
    <p:extLst>
      <p:ext uri="{BB962C8B-B14F-4D97-AF65-F5344CB8AC3E}">
        <p14:creationId xmlns:p14="http://schemas.microsoft.com/office/powerpoint/2010/main" val="27897847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D3B70-C023-4AC6-BFB8-4C9142584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Stoichiometry – molar volume at STP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58959D8-FC98-41C1-9CD9-BFB7E1E0BBEA}"/>
              </a:ext>
            </a:extLst>
          </p:cNvPr>
          <p:cNvCxnSpPr>
            <a:cxnSpLocks/>
          </p:cNvCxnSpPr>
          <p:nvPr/>
        </p:nvCxnSpPr>
        <p:spPr>
          <a:xfrm>
            <a:off x="5162843" y="4081670"/>
            <a:ext cx="933156" cy="0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20F6A35-B34B-4DC8-B9C7-FC376B453129}"/>
              </a:ext>
            </a:extLst>
          </p:cNvPr>
          <p:cNvSpPr txBox="1"/>
          <p:nvPr/>
        </p:nvSpPr>
        <p:spPr>
          <a:xfrm>
            <a:off x="3685735" y="3758504"/>
            <a:ext cx="1589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mol 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31900C-CE70-4D6F-B142-3625ABAF2704}"/>
              </a:ext>
            </a:extLst>
          </p:cNvPr>
          <p:cNvSpPr txBox="1"/>
          <p:nvPr/>
        </p:nvSpPr>
        <p:spPr>
          <a:xfrm>
            <a:off x="3981157" y="2002419"/>
            <a:ext cx="41921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Balanced equation:</a:t>
            </a:r>
          </a:p>
          <a:p>
            <a:r>
              <a:rPr lang="en-US" sz="2800" dirty="0"/>
              <a:t>A + 3B </a:t>
            </a:r>
            <a:r>
              <a:rPr lang="en-US" sz="2800" dirty="0">
                <a:sym typeface="Wingdings" panose="05000000000000000000" pitchFamily="2" charset="2"/>
              </a:rPr>
              <a:t> 2C + D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719AEA-7C25-4207-9B59-3D8CCFE5B76C}"/>
              </a:ext>
            </a:extLst>
          </p:cNvPr>
          <p:cNvSpPr txBox="1"/>
          <p:nvPr/>
        </p:nvSpPr>
        <p:spPr>
          <a:xfrm>
            <a:off x="6203851" y="3758504"/>
            <a:ext cx="1589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mol 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A1FC36-F6E2-4817-8E15-CFFC522A0FD2}"/>
              </a:ext>
            </a:extLst>
          </p:cNvPr>
          <p:cNvSpPr txBox="1"/>
          <p:nvPr/>
        </p:nvSpPr>
        <p:spPr>
          <a:xfrm>
            <a:off x="5165187" y="3302194"/>
            <a:ext cx="82296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X2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6ECA84-F847-4952-9FC1-17FB552A0E36}"/>
              </a:ext>
            </a:extLst>
          </p:cNvPr>
          <p:cNvSpPr txBox="1"/>
          <p:nvPr/>
        </p:nvSpPr>
        <p:spPr>
          <a:xfrm>
            <a:off x="0" y="5372102"/>
            <a:ext cx="119575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While it looks complicated, remember the units will tell you what you need to do.  The second step is always using the balanced equation.  Practice helps make it easier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3BB6DB-8AC1-4DA4-B8CB-BAA167E0DF6F}"/>
              </a:ext>
            </a:extLst>
          </p:cNvPr>
          <p:cNvSpPr txBox="1"/>
          <p:nvPr/>
        </p:nvSpPr>
        <p:spPr>
          <a:xfrm>
            <a:off x="1223889" y="2782669"/>
            <a:ext cx="1589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g 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01E176-0A7F-4A30-A36C-BE62FD9C8AC3}"/>
              </a:ext>
            </a:extLst>
          </p:cNvPr>
          <p:cNvSpPr txBox="1"/>
          <p:nvPr/>
        </p:nvSpPr>
        <p:spPr>
          <a:xfrm>
            <a:off x="8918917" y="2769146"/>
            <a:ext cx="1589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g C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3531F56-8EF7-41DF-B27A-B2B34CA6D3A0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2234418" y="3344833"/>
            <a:ext cx="1451317" cy="736837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AC7F3E9-3BAE-4626-B625-F7E3129D4BD6}"/>
              </a:ext>
            </a:extLst>
          </p:cNvPr>
          <p:cNvCxnSpPr>
            <a:cxnSpLocks/>
          </p:cNvCxnSpPr>
          <p:nvPr/>
        </p:nvCxnSpPr>
        <p:spPr>
          <a:xfrm flipV="1">
            <a:off x="7706751" y="3207434"/>
            <a:ext cx="1212166" cy="835853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FCA5840-932E-4A56-98DF-330E2F2CE343}"/>
              </a:ext>
            </a:extLst>
          </p:cNvPr>
          <p:cNvCxnSpPr>
            <a:cxnSpLocks/>
          </p:cNvCxnSpPr>
          <p:nvPr/>
        </p:nvCxnSpPr>
        <p:spPr>
          <a:xfrm>
            <a:off x="2540976" y="4227207"/>
            <a:ext cx="1144759" cy="0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FFC73E2-78A4-444C-A6A4-391CB8F24AD2}"/>
              </a:ext>
            </a:extLst>
          </p:cNvPr>
          <p:cNvCxnSpPr>
            <a:cxnSpLocks/>
          </p:cNvCxnSpPr>
          <p:nvPr/>
        </p:nvCxnSpPr>
        <p:spPr>
          <a:xfrm>
            <a:off x="7706751" y="4122869"/>
            <a:ext cx="1667022" cy="0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4C3B271-D540-4570-AA33-658603C9DBB7}"/>
              </a:ext>
            </a:extLst>
          </p:cNvPr>
          <p:cNvSpPr txBox="1"/>
          <p:nvPr/>
        </p:nvSpPr>
        <p:spPr>
          <a:xfrm>
            <a:off x="204566" y="3978323"/>
            <a:ext cx="2523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molecules 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DE4F24F-34E8-4FEE-956A-9F756CA0C7B3}"/>
              </a:ext>
            </a:extLst>
          </p:cNvPr>
          <p:cNvSpPr txBox="1"/>
          <p:nvPr/>
        </p:nvSpPr>
        <p:spPr>
          <a:xfrm>
            <a:off x="9463456" y="3833214"/>
            <a:ext cx="2523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molecules C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11D199B-AD6C-45F7-95C0-28E9B44C4ED3}"/>
              </a:ext>
            </a:extLst>
          </p:cNvPr>
          <p:cNvCxnSpPr>
            <a:cxnSpLocks/>
          </p:cNvCxnSpPr>
          <p:nvPr/>
        </p:nvCxnSpPr>
        <p:spPr>
          <a:xfrm flipV="1">
            <a:off x="2506688" y="4368022"/>
            <a:ext cx="1179047" cy="654606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0CE33FB-0717-4875-86F6-C9BBFD78FEFB}"/>
              </a:ext>
            </a:extLst>
          </p:cNvPr>
          <p:cNvSpPr txBox="1"/>
          <p:nvPr/>
        </p:nvSpPr>
        <p:spPr>
          <a:xfrm>
            <a:off x="1100207" y="4709864"/>
            <a:ext cx="1589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 of A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99E7024-1C72-4DF7-97D0-932BDD988EF9}"/>
              </a:ext>
            </a:extLst>
          </p:cNvPr>
          <p:cNvCxnSpPr>
            <a:cxnSpLocks/>
          </p:cNvCxnSpPr>
          <p:nvPr/>
        </p:nvCxnSpPr>
        <p:spPr>
          <a:xfrm>
            <a:off x="7706751" y="4227207"/>
            <a:ext cx="1479452" cy="742927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C86245A-AD72-4CBC-95EC-A524112A7B56}"/>
              </a:ext>
            </a:extLst>
          </p:cNvPr>
          <p:cNvSpPr txBox="1"/>
          <p:nvPr/>
        </p:nvSpPr>
        <p:spPr>
          <a:xfrm>
            <a:off x="9408943" y="4774171"/>
            <a:ext cx="1589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 of C</a:t>
            </a:r>
          </a:p>
        </p:txBody>
      </p:sp>
    </p:spTree>
    <p:extLst>
      <p:ext uri="{BB962C8B-B14F-4D97-AF65-F5344CB8AC3E}">
        <p14:creationId xmlns:p14="http://schemas.microsoft.com/office/powerpoint/2010/main" val="33285609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D3B70-C023-4AC6-BFB8-4C9142584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Stoichiometry – Limiting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58959D8-FC98-41C1-9CD9-BFB7E1E0BBEA}"/>
              </a:ext>
            </a:extLst>
          </p:cNvPr>
          <p:cNvCxnSpPr>
            <a:cxnSpLocks/>
          </p:cNvCxnSpPr>
          <p:nvPr/>
        </p:nvCxnSpPr>
        <p:spPr>
          <a:xfrm>
            <a:off x="5162843" y="4081670"/>
            <a:ext cx="933156" cy="0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20F6A35-B34B-4DC8-B9C7-FC376B453129}"/>
              </a:ext>
            </a:extLst>
          </p:cNvPr>
          <p:cNvSpPr txBox="1"/>
          <p:nvPr/>
        </p:nvSpPr>
        <p:spPr>
          <a:xfrm>
            <a:off x="3685735" y="3758504"/>
            <a:ext cx="1589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mol 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31900C-CE70-4D6F-B142-3625ABAF2704}"/>
              </a:ext>
            </a:extLst>
          </p:cNvPr>
          <p:cNvSpPr txBox="1"/>
          <p:nvPr/>
        </p:nvSpPr>
        <p:spPr>
          <a:xfrm>
            <a:off x="3981157" y="2002419"/>
            <a:ext cx="41921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Balanced equation:</a:t>
            </a:r>
          </a:p>
          <a:p>
            <a:r>
              <a:rPr lang="en-US" sz="2800" dirty="0"/>
              <a:t>A + 3B </a:t>
            </a:r>
            <a:r>
              <a:rPr lang="en-US" sz="2800" dirty="0">
                <a:sym typeface="Wingdings" panose="05000000000000000000" pitchFamily="2" charset="2"/>
              </a:rPr>
              <a:t> 2C + D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719AEA-7C25-4207-9B59-3D8CCFE5B76C}"/>
              </a:ext>
            </a:extLst>
          </p:cNvPr>
          <p:cNvSpPr txBox="1"/>
          <p:nvPr/>
        </p:nvSpPr>
        <p:spPr>
          <a:xfrm>
            <a:off x="6203851" y="3758504"/>
            <a:ext cx="1589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mol 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A1FC36-F6E2-4817-8E15-CFFC522A0FD2}"/>
              </a:ext>
            </a:extLst>
          </p:cNvPr>
          <p:cNvSpPr txBox="1"/>
          <p:nvPr/>
        </p:nvSpPr>
        <p:spPr>
          <a:xfrm>
            <a:off x="5165187" y="3302194"/>
            <a:ext cx="82296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X3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6ECA84-F847-4952-9FC1-17FB552A0E36}"/>
              </a:ext>
            </a:extLst>
          </p:cNvPr>
          <p:cNvSpPr txBox="1"/>
          <p:nvPr/>
        </p:nvSpPr>
        <p:spPr>
          <a:xfrm>
            <a:off x="0" y="5372102"/>
            <a:ext cx="119575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If you have 1 mol of A and 3 mol of B they are stoichiometrically balanced (run out at the same time)</a:t>
            </a:r>
          </a:p>
        </p:txBody>
      </p:sp>
    </p:spTree>
    <p:extLst>
      <p:ext uri="{BB962C8B-B14F-4D97-AF65-F5344CB8AC3E}">
        <p14:creationId xmlns:p14="http://schemas.microsoft.com/office/powerpoint/2010/main" val="2874569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D3B70-C023-4AC6-BFB8-4C9142584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Stoichiometry – Limiting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58959D8-FC98-41C1-9CD9-BFB7E1E0BBEA}"/>
              </a:ext>
            </a:extLst>
          </p:cNvPr>
          <p:cNvCxnSpPr>
            <a:cxnSpLocks/>
          </p:cNvCxnSpPr>
          <p:nvPr/>
        </p:nvCxnSpPr>
        <p:spPr>
          <a:xfrm>
            <a:off x="5162843" y="3896142"/>
            <a:ext cx="933156" cy="0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20F6A35-B34B-4DC8-B9C7-FC376B453129}"/>
              </a:ext>
            </a:extLst>
          </p:cNvPr>
          <p:cNvSpPr txBox="1"/>
          <p:nvPr/>
        </p:nvSpPr>
        <p:spPr>
          <a:xfrm>
            <a:off x="3685735" y="3572976"/>
            <a:ext cx="1589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mol 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31900C-CE70-4D6F-B142-3625ABAF2704}"/>
              </a:ext>
            </a:extLst>
          </p:cNvPr>
          <p:cNvSpPr txBox="1"/>
          <p:nvPr/>
        </p:nvSpPr>
        <p:spPr>
          <a:xfrm>
            <a:off x="3981157" y="2002419"/>
            <a:ext cx="41921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Balanced equation:</a:t>
            </a:r>
          </a:p>
          <a:p>
            <a:r>
              <a:rPr lang="en-US" sz="2800" dirty="0"/>
              <a:t>A + 3B </a:t>
            </a:r>
            <a:r>
              <a:rPr lang="en-US" sz="2800" dirty="0">
                <a:sym typeface="Wingdings" panose="05000000000000000000" pitchFamily="2" charset="2"/>
              </a:rPr>
              <a:t> 2C + D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719AEA-7C25-4207-9B59-3D8CCFE5B76C}"/>
              </a:ext>
            </a:extLst>
          </p:cNvPr>
          <p:cNvSpPr txBox="1"/>
          <p:nvPr/>
        </p:nvSpPr>
        <p:spPr>
          <a:xfrm>
            <a:off x="6203851" y="3572976"/>
            <a:ext cx="1589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mol 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A1FC36-F6E2-4817-8E15-CFFC522A0FD2}"/>
              </a:ext>
            </a:extLst>
          </p:cNvPr>
          <p:cNvSpPr txBox="1"/>
          <p:nvPr/>
        </p:nvSpPr>
        <p:spPr>
          <a:xfrm>
            <a:off x="5165187" y="3116666"/>
            <a:ext cx="82296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X3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6ECA84-F847-4952-9FC1-17FB552A0E36}"/>
              </a:ext>
            </a:extLst>
          </p:cNvPr>
          <p:cNvSpPr txBox="1"/>
          <p:nvPr/>
        </p:nvSpPr>
        <p:spPr>
          <a:xfrm>
            <a:off x="0" y="4294193"/>
            <a:ext cx="122240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Which one is limiting if you have 3 mol of A and 1 mol of B?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3 mol A x 3 = 6 mol B needed to react but I only have 1 mol</a:t>
            </a:r>
          </a:p>
          <a:p>
            <a:r>
              <a:rPr lang="en-US" sz="3200" dirty="0"/>
              <a:t>This makes B the </a:t>
            </a:r>
            <a:r>
              <a:rPr lang="en-US" sz="3200" b="1" dirty="0"/>
              <a:t>Limiting Reagent </a:t>
            </a:r>
            <a:r>
              <a:rPr lang="en-US" sz="3200" dirty="0"/>
              <a:t>as it limits how much product will form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0810693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D3B70-C023-4AC6-BFB8-4C9142584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Stoichiometry – Percent Yield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58959D8-FC98-41C1-9CD9-BFB7E1E0BBEA}"/>
              </a:ext>
            </a:extLst>
          </p:cNvPr>
          <p:cNvCxnSpPr>
            <a:cxnSpLocks/>
          </p:cNvCxnSpPr>
          <p:nvPr/>
        </p:nvCxnSpPr>
        <p:spPr>
          <a:xfrm>
            <a:off x="5162843" y="3896142"/>
            <a:ext cx="933156" cy="0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20F6A35-B34B-4DC8-B9C7-FC376B453129}"/>
              </a:ext>
            </a:extLst>
          </p:cNvPr>
          <p:cNvSpPr txBox="1"/>
          <p:nvPr/>
        </p:nvSpPr>
        <p:spPr>
          <a:xfrm>
            <a:off x="3685735" y="3572976"/>
            <a:ext cx="1589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mol 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31900C-CE70-4D6F-B142-3625ABAF2704}"/>
              </a:ext>
            </a:extLst>
          </p:cNvPr>
          <p:cNvSpPr txBox="1"/>
          <p:nvPr/>
        </p:nvSpPr>
        <p:spPr>
          <a:xfrm>
            <a:off x="3981157" y="2002419"/>
            <a:ext cx="41921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Balanced equation:</a:t>
            </a:r>
          </a:p>
          <a:p>
            <a:r>
              <a:rPr lang="en-US" sz="2800" dirty="0"/>
              <a:t>A + 3B </a:t>
            </a:r>
            <a:r>
              <a:rPr lang="en-US" sz="2800" dirty="0">
                <a:sym typeface="Wingdings" panose="05000000000000000000" pitchFamily="2" charset="2"/>
              </a:rPr>
              <a:t> 2C + D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719AEA-7C25-4207-9B59-3D8CCFE5B76C}"/>
              </a:ext>
            </a:extLst>
          </p:cNvPr>
          <p:cNvSpPr txBox="1"/>
          <p:nvPr/>
        </p:nvSpPr>
        <p:spPr>
          <a:xfrm>
            <a:off x="6203851" y="3572976"/>
            <a:ext cx="1589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mol 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A1FC36-F6E2-4817-8E15-CFFC522A0FD2}"/>
              </a:ext>
            </a:extLst>
          </p:cNvPr>
          <p:cNvSpPr txBox="1"/>
          <p:nvPr/>
        </p:nvSpPr>
        <p:spPr>
          <a:xfrm>
            <a:off x="5165187" y="3116666"/>
            <a:ext cx="82296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X2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6ECA84-F847-4952-9FC1-17FB552A0E36}"/>
              </a:ext>
            </a:extLst>
          </p:cNvPr>
          <p:cNvSpPr txBox="1"/>
          <p:nvPr/>
        </p:nvSpPr>
        <p:spPr>
          <a:xfrm>
            <a:off x="0" y="4294193"/>
            <a:ext cx="122240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If we have 1.0 mol of A we would expect 2.0 mol of C this is called the </a:t>
            </a:r>
            <a:r>
              <a:rPr lang="en-US" sz="3200" b="1" dirty="0"/>
              <a:t>theoretical yield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However no reaction goes to 100% so we can calculate the percent yield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980702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D3B70-C023-4AC6-BFB8-4C9142584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Stoichiometry – Percent Yield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58959D8-FC98-41C1-9CD9-BFB7E1E0BBEA}"/>
              </a:ext>
            </a:extLst>
          </p:cNvPr>
          <p:cNvCxnSpPr>
            <a:cxnSpLocks/>
          </p:cNvCxnSpPr>
          <p:nvPr/>
        </p:nvCxnSpPr>
        <p:spPr>
          <a:xfrm>
            <a:off x="5162843" y="3896142"/>
            <a:ext cx="933156" cy="0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20F6A35-B34B-4DC8-B9C7-FC376B453129}"/>
              </a:ext>
            </a:extLst>
          </p:cNvPr>
          <p:cNvSpPr txBox="1"/>
          <p:nvPr/>
        </p:nvSpPr>
        <p:spPr>
          <a:xfrm>
            <a:off x="3685735" y="3572976"/>
            <a:ext cx="1589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mol 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31900C-CE70-4D6F-B142-3625ABAF2704}"/>
              </a:ext>
            </a:extLst>
          </p:cNvPr>
          <p:cNvSpPr txBox="1"/>
          <p:nvPr/>
        </p:nvSpPr>
        <p:spPr>
          <a:xfrm>
            <a:off x="3981157" y="2002419"/>
            <a:ext cx="41921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Balanced equation:</a:t>
            </a:r>
          </a:p>
          <a:p>
            <a:r>
              <a:rPr lang="en-US" sz="2800" dirty="0"/>
              <a:t>A + 3B </a:t>
            </a:r>
            <a:r>
              <a:rPr lang="en-US" sz="2800" dirty="0">
                <a:sym typeface="Wingdings" panose="05000000000000000000" pitchFamily="2" charset="2"/>
              </a:rPr>
              <a:t> 2C + D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719AEA-7C25-4207-9B59-3D8CCFE5B76C}"/>
              </a:ext>
            </a:extLst>
          </p:cNvPr>
          <p:cNvSpPr txBox="1"/>
          <p:nvPr/>
        </p:nvSpPr>
        <p:spPr>
          <a:xfrm>
            <a:off x="6203851" y="3572976"/>
            <a:ext cx="1589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mol 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A1FC36-F6E2-4817-8E15-CFFC522A0FD2}"/>
              </a:ext>
            </a:extLst>
          </p:cNvPr>
          <p:cNvSpPr txBox="1"/>
          <p:nvPr/>
        </p:nvSpPr>
        <p:spPr>
          <a:xfrm>
            <a:off x="5165187" y="3116666"/>
            <a:ext cx="82296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X2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B6ECA84-F847-4952-9FC1-17FB552A0E36}"/>
                  </a:ext>
                </a:extLst>
              </p:cNvPr>
              <p:cNvSpPr txBox="1"/>
              <p:nvPr/>
            </p:nvSpPr>
            <p:spPr>
              <a:xfrm>
                <a:off x="0" y="4294193"/>
                <a:ext cx="12224009" cy="22789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If we have 1.0 mol of A, expect 2.0 mol C, and we produce only 1.8 mol C</a:t>
                </a:r>
                <a:endParaRPr lang="en-US" sz="3200" b="1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%yield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𝑎𝑐𝑡𝑢𝑎𝑙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𝑡h𝑒𝑜𝑟𝑒𝑡𝑖𝑐𝑎𝑙</m:t>
                        </m:r>
                      </m:den>
                    </m:f>
                  </m:oMath>
                </a14:m>
                <a:r>
                  <a:rPr lang="en-US" sz="3200" dirty="0"/>
                  <a:t> x 100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1.8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2.0</m:t>
                        </m:r>
                      </m:den>
                    </m:f>
                  </m:oMath>
                </a14:m>
                <a:r>
                  <a:rPr lang="en-US" sz="3200" dirty="0"/>
                  <a:t> x 100 = 90%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2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B6ECA84-F847-4952-9FC1-17FB552A0E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94193"/>
                <a:ext cx="12224009" cy="2278957"/>
              </a:xfrm>
              <a:prstGeom prst="rect">
                <a:avLst/>
              </a:prstGeom>
              <a:blipFill>
                <a:blip r:embed="rId2"/>
                <a:stretch>
                  <a:fillRect l="-1147" t="-3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5076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0776D-BF49-47DE-83C7-77B9FC18F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Simply Example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EC8E6-D2AC-4720-ADE0-694E4FF50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Balance the equation</a:t>
            </a:r>
          </a:p>
          <a:p>
            <a:pPr marL="0" indent="0">
              <a:buNone/>
            </a:pPr>
            <a:r>
              <a:rPr lang="en-US" sz="4400" u="sng" dirty="0"/>
              <a:t>__</a:t>
            </a:r>
            <a:r>
              <a:rPr lang="en-US" sz="4400" dirty="0"/>
              <a:t>H</a:t>
            </a:r>
            <a:r>
              <a:rPr lang="en-US" sz="4400" baseline="-25000" dirty="0"/>
              <a:t>2</a:t>
            </a:r>
            <a:r>
              <a:rPr lang="en-US" sz="4400" dirty="0"/>
              <a:t> + </a:t>
            </a:r>
            <a:r>
              <a:rPr lang="en-US" sz="4400" u="sng" dirty="0"/>
              <a:t>__</a:t>
            </a:r>
            <a:r>
              <a:rPr lang="en-US" sz="4400" dirty="0"/>
              <a:t>O</a:t>
            </a:r>
            <a:r>
              <a:rPr lang="en-US" sz="4400" baseline="-25000" dirty="0"/>
              <a:t>2</a:t>
            </a:r>
            <a:r>
              <a:rPr lang="en-US" sz="4400" dirty="0"/>
              <a:t> </a:t>
            </a:r>
            <a:r>
              <a:rPr lang="en-US" sz="4400" dirty="0">
                <a:sym typeface="Wingdings" panose="05000000000000000000" pitchFamily="2" charset="2"/>
              </a:rPr>
              <a:t> </a:t>
            </a:r>
            <a:r>
              <a:rPr lang="en-US" sz="4400" u="sng" dirty="0">
                <a:sym typeface="Wingdings" panose="05000000000000000000" pitchFamily="2" charset="2"/>
              </a:rPr>
              <a:t>__</a:t>
            </a:r>
            <a:r>
              <a:rPr lang="en-US" sz="4400" dirty="0">
                <a:sym typeface="Wingdings" panose="05000000000000000000" pitchFamily="2" charset="2"/>
              </a:rPr>
              <a:t>H</a:t>
            </a:r>
            <a:r>
              <a:rPr lang="en-US" sz="4400" baseline="-25000" dirty="0">
                <a:sym typeface="Wingdings" panose="05000000000000000000" pitchFamily="2" charset="2"/>
              </a:rPr>
              <a:t>2</a:t>
            </a:r>
            <a:r>
              <a:rPr lang="en-US" sz="4400" dirty="0">
                <a:sym typeface="Wingdings" panose="05000000000000000000" pitchFamily="2" charset="2"/>
              </a:rPr>
              <a:t>O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27800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0776D-BF49-47DE-83C7-77B9FC18F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Simply Example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EC8E6-D2AC-4720-ADE0-694E4FF50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Balance the equation</a:t>
            </a:r>
          </a:p>
          <a:p>
            <a:pPr marL="0" indent="0">
              <a:buNone/>
            </a:pPr>
            <a:r>
              <a:rPr lang="en-US" sz="4400" u="sng" dirty="0"/>
              <a:t>_2_</a:t>
            </a:r>
            <a:r>
              <a:rPr lang="en-US" sz="4400" dirty="0"/>
              <a:t>H</a:t>
            </a:r>
            <a:r>
              <a:rPr lang="en-US" sz="4400" baseline="-25000" dirty="0"/>
              <a:t>2</a:t>
            </a:r>
            <a:r>
              <a:rPr lang="en-US" sz="4400" dirty="0"/>
              <a:t> + </a:t>
            </a:r>
            <a:r>
              <a:rPr lang="en-US" sz="4400" u="sng" dirty="0"/>
              <a:t>_1_</a:t>
            </a:r>
            <a:r>
              <a:rPr lang="en-US" sz="4400" dirty="0"/>
              <a:t>O</a:t>
            </a:r>
            <a:r>
              <a:rPr lang="en-US" sz="4400" baseline="-25000" dirty="0"/>
              <a:t>2</a:t>
            </a:r>
            <a:r>
              <a:rPr lang="en-US" sz="4400" dirty="0"/>
              <a:t> </a:t>
            </a:r>
            <a:r>
              <a:rPr lang="en-US" sz="4400" dirty="0">
                <a:sym typeface="Wingdings" panose="05000000000000000000" pitchFamily="2" charset="2"/>
              </a:rPr>
              <a:t> </a:t>
            </a:r>
            <a:r>
              <a:rPr lang="en-US" sz="4400" u="sng" dirty="0">
                <a:sym typeface="Wingdings" panose="05000000000000000000" pitchFamily="2" charset="2"/>
              </a:rPr>
              <a:t>_2_</a:t>
            </a:r>
            <a:r>
              <a:rPr lang="en-US" sz="4400" dirty="0">
                <a:sym typeface="Wingdings" panose="05000000000000000000" pitchFamily="2" charset="2"/>
              </a:rPr>
              <a:t>H</a:t>
            </a:r>
            <a:r>
              <a:rPr lang="en-US" sz="4400" baseline="-25000" dirty="0">
                <a:sym typeface="Wingdings" panose="05000000000000000000" pitchFamily="2" charset="2"/>
              </a:rPr>
              <a:t>2</a:t>
            </a:r>
            <a:r>
              <a:rPr lang="en-US" sz="4400" dirty="0">
                <a:sym typeface="Wingdings" panose="05000000000000000000" pitchFamily="2" charset="2"/>
              </a:rPr>
              <a:t>O</a:t>
            </a:r>
          </a:p>
          <a:p>
            <a:r>
              <a:rPr lang="en-US" sz="4400" dirty="0">
                <a:sym typeface="Wingdings" panose="05000000000000000000" pitchFamily="2" charset="2"/>
              </a:rPr>
              <a:t>Now, what kind of reaction is it?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03194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0776D-BF49-47DE-83C7-77B9FC18F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Simply Example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EC8E6-D2AC-4720-ADE0-694E4FF50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Balance the equation</a:t>
            </a:r>
          </a:p>
          <a:p>
            <a:pPr marL="0" indent="0">
              <a:buNone/>
            </a:pPr>
            <a:r>
              <a:rPr lang="en-US" sz="4400" u="sng" dirty="0"/>
              <a:t>_2_</a:t>
            </a:r>
            <a:r>
              <a:rPr lang="en-US" sz="4400" dirty="0"/>
              <a:t>H</a:t>
            </a:r>
            <a:r>
              <a:rPr lang="en-US" sz="4400" baseline="-25000" dirty="0"/>
              <a:t>2</a:t>
            </a:r>
            <a:r>
              <a:rPr lang="en-US" sz="4400" dirty="0"/>
              <a:t> + </a:t>
            </a:r>
            <a:r>
              <a:rPr lang="en-US" sz="4400" u="sng" dirty="0"/>
              <a:t>_1_</a:t>
            </a:r>
            <a:r>
              <a:rPr lang="en-US" sz="4400" dirty="0"/>
              <a:t>O</a:t>
            </a:r>
            <a:r>
              <a:rPr lang="en-US" sz="4400" baseline="-25000" dirty="0"/>
              <a:t>2</a:t>
            </a:r>
            <a:r>
              <a:rPr lang="en-US" sz="4400" dirty="0"/>
              <a:t> </a:t>
            </a:r>
            <a:r>
              <a:rPr lang="en-US" sz="4400" dirty="0">
                <a:sym typeface="Wingdings" panose="05000000000000000000" pitchFamily="2" charset="2"/>
              </a:rPr>
              <a:t> </a:t>
            </a:r>
            <a:r>
              <a:rPr lang="en-US" sz="4400" u="sng" dirty="0">
                <a:sym typeface="Wingdings" panose="05000000000000000000" pitchFamily="2" charset="2"/>
              </a:rPr>
              <a:t>_2_</a:t>
            </a:r>
            <a:r>
              <a:rPr lang="en-US" sz="4400" dirty="0">
                <a:sym typeface="Wingdings" panose="05000000000000000000" pitchFamily="2" charset="2"/>
              </a:rPr>
              <a:t>H</a:t>
            </a:r>
            <a:r>
              <a:rPr lang="en-US" sz="4400" baseline="-25000" dirty="0">
                <a:sym typeface="Wingdings" panose="05000000000000000000" pitchFamily="2" charset="2"/>
              </a:rPr>
              <a:t>2</a:t>
            </a:r>
            <a:r>
              <a:rPr lang="en-US" sz="4400" dirty="0">
                <a:sym typeface="Wingdings" panose="05000000000000000000" pitchFamily="2" charset="2"/>
              </a:rPr>
              <a:t>O</a:t>
            </a:r>
          </a:p>
          <a:p>
            <a:r>
              <a:rPr lang="en-US" sz="4400" dirty="0">
                <a:sym typeface="Wingdings" panose="05000000000000000000" pitchFamily="2" charset="2"/>
              </a:rPr>
              <a:t>Now, what kind of reaction is it?</a:t>
            </a:r>
          </a:p>
          <a:p>
            <a:pPr marL="0" indent="0">
              <a:buNone/>
            </a:pPr>
            <a:r>
              <a:rPr lang="en-US" sz="4400" dirty="0">
                <a:sym typeface="Wingdings" panose="05000000000000000000" pitchFamily="2" charset="2"/>
              </a:rPr>
              <a:t>Synthesis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261608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0776D-BF49-47DE-83C7-77B9FC18F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Simply Example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EC8E6-D2AC-4720-ADE0-694E4FF50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How much </a:t>
            </a:r>
            <a:r>
              <a:rPr lang="en-US" sz="4400" dirty="0">
                <a:sym typeface="Wingdings" panose="05000000000000000000" pitchFamily="2" charset="2"/>
              </a:rPr>
              <a:t>H</a:t>
            </a:r>
            <a:r>
              <a:rPr lang="en-US" sz="4400" baseline="-25000" dirty="0">
                <a:sym typeface="Wingdings" panose="05000000000000000000" pitchFamily="2" charset="2"/>
              </a:rPr>
              <a:t>2</a:t>
            </a:r>
            <a:r>
              <a:rPr lang="en-US" sz="4400" dirty="0"/>
              <a:t> do I need if I want to make 6 moles of </a:t>
            </a:r>
            <a:r>
              <a:rPr lang="en-US" sz="4400" dirty="0">
                <a:sym typeface="Wingdings" panose="05000000000000000000" pitchFamily="2" charset="2"/>
              </a:rPr>
              <a:t>H</a:t>
            </a:r>
            <a:r>
              <a:rPr lang="en-US" sz="4400" baseline="-25000" dirty="0">
                <a:sym typeface="Wingdings" panose="05000000000000000000" pitchFamily="2" charset="2"/>
              </a:rPr>
              <a:t>2</a:t>
            </a:r>
            <a:r>
              <a:rPr lang="en-US" sz="4400" dirty="0">
                <a:sym typeface="Wingdings" panose="05000000000000000000" pitchFamily="2" charset="2"/>
              </a:rPr>
              <a:t>O (assume plenty of O</a:t>
            </a:r>
            <a:r>
              <a:rPr lang="en-US" sz="4400" baseline="-25000" dirty="0">
                <a:sym typeface="Wingdings" panose="05000000000000000000" pitchFamily="2" charset="2"/>
              </a:rPr>
              <a:t>2</a:t>
            </a:r>
            <a:r>
              <a:rPr lang="en-US" sz="4400" dirty="0">
                <a:sym typeface="Wingdings" panose="05000000000000000000" pitchFamily="2" charset="2"/>
              </a:rPr>
              <a:t>)</a:t>
            </a:r>
            <a:endParaRPr lang="en-US" sz="4400" dirty="0"/>
          </a:p>
          <a:p>
            <a:pPr marL="0" indent="0">
              <a:buNone/>
            </a:pPr>
            <a:r>
              <a:rPr lang="en-US" sz="4400" u="sng" dirty="0"/>
              <a:t>_2_</a:t>
            </a:r>
            <a:r>
              <a:rPr lang="en-US" sz="4400" dirty="0"/>
              <a:t>H</a:t>
            </a:r>
            <a:r>
              <a:rPr lang="en-US" sz="4400" baseline="-25000" dirty="0"/>
              <a:t>2</a:t>
            </a:r>
            <a:r>
              <a:rPr lang="en-US" sz="4400" dirty="0"/>
              <a:t> + </a:t>
            </a:r>
            <a:r>
              <a:rPr lang="en-US" sz="4400" u="sng" dirty="0"/>
              <a:t>_1_</a:t>
            </a:r>
            <a:r>
              <a:rPr lang="en-US" sz="4400" dirty="0"/>
              <a:t>O</a:t>
            </a:r>
            <a:r>
              <a:rPr lang="en-US" sz="4400" baseline="-25000" dirty="0"/>
              <a:t>2</a:t>
            </a:r>
            <a:r>
              <a:rPr lang="en-US" sz="4400" dirty="0"/>
              <a:t> </a:t>
            </a:r>
            <a:r>
              <a:rPr lang="en-US" sz="4400" dirty="0">
                <a:sym typeface="Wingdings" panose="05000000000000000000" pitchFamily="2" charset="2"/>
              </a:rPr>
              <a:t> </a:t>
            </a:r>
            <a:r>
              <a:rPr lang="en-US" sz="4400" u="sng" dirty="0">
                <a:sym typeface="Wingdings" panose="05000000000000000000" pitchFamily="2" charset="2"/>
              </a:rPr>
              <a:t>_2_</a:t>
            </a:r>
            <a:r>
              <a:rPr lang="en-US" sz="4400" dirty="0">
                <a:sym typeface="Wingdings" panose="05000000000000000000" pitchFamily="2" charset="2"/>
              </a:rPr>
              <a:t>H</a:t>
            </a:r>
            <a:r>
              <a:rPr lang="en-US" sz="4400" baseline="-25000" dirty="0">
                <a:sym typeface="Wingdings" panose="05000000000000000000" pitchFamily="2" charset="2"/>
              </a:rPr>
              <a:t>2</a:t>
            </a:r>
            <a:r>
              <a:rPr lang="en-US" sz="4400" dirty="0">
                <a:sym typeface="Wingdings" panose="05000000000000000000" pitchFamily="2" charset="2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309656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0776D-BF49-47DE-83C7-77B9FC18F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Simply Example 1a (1 step problem)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4EC8E6-D2AC-4720-ADE0-694E4FF50D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25973" y="1970843"/>
                <a:ext cx="12152870" cy="4820574"/>
              </a:xfrm>
            </p:spPr>
            <p:txBody>
              <a:bodyPr>
                <a:normAutofit/>
              </a:bodyPr>
              <a:lstStyle/>
              <a:p>
                <a:r>
                  <a:rPr lang="en-US" sz="4400" dirty="0"/>
                  <a:t>How much </a:t>
                </a:r>
                <a:r>
                  <a:rPr lang="en-US" sz="4400" dirty="0">
                    <a:sym typeface="Wingdings" panose="05000000000000000000" pitchFamily="2" charset="2"/>
                  </a:rPr>
                  <a:t>H</a:t>
                </a:r>
                <a:r>
                  <a:rPr lang="en-US" sz="4400" baseline="-25000" dirty="0">
                    <a:sym typeface="Wingdings" panose="05000000000000000000" pitchFamily="2" charset="2"/>
                  </a:rPr>
                  <a:t>2</a:t>
                </a:r>
                <a:r>
                  <a:rPr lang="en-US" sz="4400" dirty="0"/>
                  <a:t> do I need if I want to make 6.00 moles of </a:t>
                </a:r>
                <a:r>
                  <a:rPr lang="en-US" sz="4400" dirty="0">
                    <a:sym typeface="Wingdings" panose="05000000000000000000" pitchFamily="2" charset="2"/>
                  </a:rPr>
                  <a:t>H</a:t>
                </a:r>
                <a:r>
                  <a:rPr lang="en-US" sz="4400" baseline="-25000" dirty="0">
                    <a:sym typeface="Wingdings" panose="05000000000000000000" pitchFamily="2" charset="2"/>
                  </a:rPr>
                  <a:t>2</a:t>
                </a:r>
                <a:r>
                  <a:rPr lang="en-US" sz="4400" dirty="0">
                    <a:sym typeface="Wingdings" panose="05000000000000000000" pitchFamily="2" charset="2"/>
                  </a:rPr>
                  <a:t>O (assume plenty of O</a:t>
                </a:r>
                <a:r>
                  <a:rPr lang="en-US" sz="4400" baseline="-25000" dirty="0">
                    <a:sym typeface="Wingdings" panose="05000000000000000000" pitchFamily="2" charset="2"/>
                  </a:rPr>
                  <a:t>2</a:t>
                </a:r>
                <a:r>
                  <a:rPr lang="en-US" sz="4400" dirty="0">
                    <a:sym typeface="Wingdings" panose="05000000000000000000" pitchFamily="2" charset="2"/>
                  </a:rPr>
                  <a:t>)</a:t>
                </a:r>
                <a:endParaRPr lang="en-US" sz="4400" dirty="0"/>
              </a:p>
              <a:p>
                <a:pPr marL="0" indent="0">
                  <a:buNone/>
                </a:pPr>
                <a:r>
                  <a:rPr lang="en-US" sz="4400" u="sng" dirty="0"/>
                  <a:t>_2_</a:t>
                </a:r>
                <a:r>
                  <a:rPr lang="en-US" sz="4400" dirty="0"/>
                  <a:t>H</a:t>
                </a:r>
                <a:r>
                  <a:rPr lang="en-US" sz="4400" baseline="-25000" dirty="0"/>
                  <a:t>2</a:t>
                </a:r>
                <a:r>
                  <a:rPr lang="en-US" sz="4400" dirty="0"/>
                  <a:t> + </a:t>
                </a:r>
                <a:r>
                  <a:rPr lang="en-US" sz="4400" u="sng" dirty="0"/>
                  <a:t>_1_</a:t>
                </a:r>
                <a:r>
                  <a:rPr lang="en-US" sz="4400" dirty="0"/>
                  <a:t>O</a:t>
                </a:r>
                <a:r>
                  <a:rPr lang="en-US" sz="4400" baseline="-25000" dirty="0"/>
                  <a:t>2</a:t>
                </a:r>
                <a:r>
                  <a:rPr lang="en-US" sz="4400" dirty="0"/>
                  <a:t> </a:t>
                </a:r>
                <a:r>
                  <a:rPr lang="en-US" sz="4400" dirty="0">
                    <a:sym typeface="Wingdings" panose="05000000000000000000" pitchFamily="2" charset="2"/>
                  </a:rPr>
                  <a:t> </a:t>
                </a:r>
                <a:r>
                  <a:rPr lang="en-US" sz="4400" u="sng" dirty="0">
                    <a:sym typeface="Wingdings" panose="05000000000000000000" pitchFamily="2" charset="2"/>
                  </a:rPr>
                  <a:t>_2_</a:t>
                </a:r>
                <a:r>
                  <a:rPr lang="en-US" sz="4400" dirty="0">
                    <a:sym typeface="Wingdings" panose="05000000000000000000" pitchFamily="2" charset="2"/>
                  </a:rPr>
                  <a:t>H</a:t>
                </a:r>
                <a:r>
                  <a:rPr lang="en-US" sz="4400" baseline="-25000" dirty="0">
                    <a:sym typeface="Wingdings" panose="05000000000000000000" pitchFamily="2" charset="2"/>
                  </a:rPr>
                  <a:t>2</a:t>
                </a:r>
                <a:r>
                  <a:rPr lang="en-US" sz="4400" dirty="0">
                    <a:sym typeface="Wingdings" panose="05000000000000000000" pitchFamily="2" charset="2"/>
                  </a:rPr>
                  <a:t>O</a:t>
                </a:r>
              </a:p>
              <a:p>
                <a:r>
                  <a:rPr lang="en-US" sz="4400" dirty="0">
                    <a:sym typeface="Wingdings" panose="05000000000000000000" pitchFamily="2" charset="2"/>
                  </a:rPr>
                  <a:t>Use the ratio from the balanced equation</a:t>
                </a:r>
              </a:p>
              <a:p>
                <a:pPr lvl="1"/>
                <a:r>
                  <a:rPr lang="en-US" sz="4200" dirty="0">
                    <a:sym typeface="Wingdings" panose="05000000000000000000" pitchFamily="2" charset="2"/>
                  </a:rPr>
                  <a:t>6.00 mol </a:t>
                </a:r>
                <a:r>
                  <a:rPr lang="en-US" sz="4000" dirty="0">
                    <a:sym typeface="Wingdings" panose="05000000000000000000" pitchFamily="2" charset="2"/>
                  </a:rPr>
                  <a:t>H</a:t>
                </a:r>
                <a:r>
                  <a:rPr lang="en-US" sz="4000" baseline="-25000" dirty="0">
                    <a:sym typeface="Wingdings" panose="05000000000000000000" pitchFamily="2" charset="2"/>
                  </a:rPr>
                  <a:t>2</a:t>
                </a:r>
                <a:r>
                  <a:rPr lang="en-US" sz="4000" dirty="0">
                    <a:sym typeface="Wingdings" panose="05000000000000000000" pitchFamily="2" charset="2"/>
                  </a:rPr>
                  <a:t>O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2 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𝑚𝑜𝑙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𝐻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2 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𝑚𝑜𝑙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𝐻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𝑂</m:t>
                        </m:r>
                      </m:den>
                    </m:f>
                  </m:oMath>
                </a14:m>
                <a:r>
                  <a:rPr lang="en-US" sz="4200" dirty="0">
                    <a:sym typeface="Wingdings" panose="05000000000000000000" pitchFamily="2" charset="2"/>
                  </a:rPr>
                  <a:t> = 6.00 mol H</a:t>
                </a:r>
                <a:r>
                  <a:rPr lang="en-US" sz="4200" baseline="-25000" dirty="0">
                    <a:sym typeface="Wingdings" panose="05000000000000000000" pitchFamily="2" charset="2"/>
                  </a:rPr>
                  <a:t>2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4EC8E6-D2AC-4720-ADE0-694E4FF50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25973" y="1970843"/>
                <a:ext cx="12152870" cy="482057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5940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0776D-BF49-47DE-83C7-77B9FC18F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1b (2 step problem)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4EC8E6-D2AC-4720-ADE0-694E4FF50D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25973" y="2370337"/>
                <a:ext cx="12152870" cy="4421079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4400" dirty="0"/>
                  <a:t>How many grams </a:t>
                </a:r>
                <a:r>
                  <a:rPr lang="en-US" sz="4400" dirty="0">
                    <a:sym typeface="Wingdings" panose="05000000000000000000" pitchFamily="2" charset="2"/>
                  </a:rPr>
                  <a:t>H</a:t>
                </a:r>
                <a:r>
                  <a:rPr lang="en-US" sz="4400" baseline="-25000" dirty="0">
                    <a:sym typeface="Wingdings" panose="05000000000000000000" pitchFamily="2" charset="2"/>
                  </a:rPr>
                  <a:t>2</a:t>
                </a:r>
                <a:r>
                  <a:rPr lang="en-US" sz="4400" dirty="0"/>
                  <a:t> do I need if I want to make 6.00 moles of </a:t>
                </a:r>
                <a:r>
                  <a:rPr lang="en-US" sz="4400" dirty="0">
                    <a:sym typeface="Wingdings" panose="05000000000000000000" pitchFamily="2" charset="2"/>
                  </a:rPr>
                  <a:t>H</a:t>
                </a:r>
                <a:r>
                  <a:rPr lang="en-US" sz="4400" baseline="-25000" dirty="0">
                    <a:sym typeface="Wingdings" panose="05000000000000000000" pitchFamily="2" charset="2"/>
                  </a:rPr>
                  <a:t>2</a:t>
                </a:r>
                <a:r>
                  <a:rPr lang="en-US" sz="4400" dirty="0">
                    <a:sym typeface="Wingdings" panose="05000000000000000000" pitchFamily="2" charset="2"/>
                  </a:rPr>
                  <a:t>O (assume plenty of O</a:t>
                </a:r>
                <a:r>
                  <a:rPr lang="en-US" sz="4400" baseline="-25000" dirty="0">
                    <a:sym typeface="Wingdings" panose="05000000000000000000" pitchFamily="2" charset="2"/>
                  </a:rPr>
                  <a:t>2</a:t>
                </a:r>
                <a:r>
                  <a:rPr lang="en-US" sz="4400" dirty="0">
                    <a:sym typeface="Wingdings" panose="05000000000000000000" pitchFamily="2" charset="2"/>
                  </a:rPr>
                  <a:t>)</a:t>
                </a:r>
                <a:endParaRPr lang="en-US" sz="4400" dirty="0"/>
              </a:p>
              <a:p>
                <a:pPr marL="0" indent="0">
                  <a:buNone/>
                </a:pPr>
                <a:r>
                  <a:rPr lang="en-US" sz="4400" u="sng" dirty="0"/>
                  <a:t>_2_</a:t>
                </a:r>
                <a:r>
                  <a:rPr lang="en-US" sz="4400" dirty="0"/>
                  <a:t>H</a:t>
                </a:r>
                <a:r>
                  <a:rPr lang="en-US" sz="4400" baseline="-25000" dirty="0"/>
                  <a:t>2</a:t>
                </a:r>
                <a:r>
                  <a:rPr lang="en-US" sz="4400" dirty="0"/>
                  <a:t> + </a:t>
                </a:r>
                <a:r>
                  <a:rPr lang="en-US" sz="4400" u="sng" dirty="0"/>
                  <a:t>_1_</a:t>
                </a:r>
                <a:r>
                  <a:rPr lang="en-US" sz="4400" dirty="0"/>
                  <a:t>O</a:t>
                </a:r>
                <a:r>
                  <a:rPr lang="en-US" sz="4400" baseline="-25000" dirty="0"/>
                  <a:t>2</a:t>
                </a:r>
                <a:r>
                  <a:rPr lang="en-US" sz="4400" dirty="0"/>
                  <a:t> </a:t>
                </a:r>
                <a:r>
                  <a:rPr lang="en-US" sz="4400" dirty="0">
                    <a:sym typeface="Wingdings" panose="05000000000000000000" pitchFamily="2" charset="2"/>
                  </a:rPr>
                  <a:t> </a:t>
                </a:r>
                <a:r>
                  <a:rPr lang="en-US" sz="4400" u="sng" dirty="0">
                    <a:sym typeface="Wingdings" panose="05000000000000000000" pitchFamily="2" charset="2"/>
                  </a:rPr>
                  <a:t>_2_</a:t>
                </a:r>
                <a:r>
                  <a:rPr lang="en-US" sz="4400" dirty="0">
                    <a:sym typeface="Wingdings" panose="05000000000000000000" pitchFamily="2" charset="2"/>
                  </a:rPr>
                  <a:t>H</a:t>
                </a:r>
                <a:r>
                  <a:rPr lang="en-US" sz="4400" baseline="-25000" dirty="0">
                    <a:sym typeface="Wingdings" panose="05000000000000000000" pitchFamily="2" charset="2"/>
                  </a:rPr>
                  <a:t>2</a:t>
                </a:r>
                <a:r>
                  <a:rPr lang="en-US" sz="4400" dirty="0">
                    <a:sym typeface="Wingdings" panose="05000000000000000000" pitchFamily="2" charset="2"/>
                  </a:rPr>
                  <a:t>O</a:t>
                </a:r>
              </a:p>
              <a:p>
                <a:r>
                  <a:rPr lang="en-US" sz="4400" dirty="0">
                    <a:sym typeface="Wingdings" panose="05000000000000000000" pitchFamily="2" charset="2"/>
                  </a:rPr>
                  <a:t>Use the ratio from the balanced equation</a:t>
                </a:r>
              </a:p>
              <a:p>
                <a:pPr lvl="1"/>
                <a:r>
                  <a:rPr lang="en-US" sz="4200" dirty="0">
                    <a:sym typeface="Wingdings" panose="05000000000000000000" pitchFamily="2" charset="2"/>
                  </a:rPr>
                  <a:t>6.00 mol </a:t>
                </a:r>
                <a:r>
                  <a:rPr lang="en-US" sz="4000" dirty="0">
                    <a:sym typeface="Wingdings" panose="05000000000000000000" pitchFamily="2" charset="2"/>
                  </a:rPr>
                  <a:t>H</a:t>
                </a:r>
                <a:r>
                  <a:rPr lang="en-US" sz="4000" baseline="-25000" dirty="0">
                    <a:sym typeface="Wingdings" panose="05000000000000000000" pitchFamily="2" charset="2"/>
                  </a:rPr>
                  <a:t>2</a:t>
                </a:r>
                <a:r>
                  <a:rPr lang="en-US" sz="4000" dirty="0">
                    <a:sym typeface="Wingdings" panose="05000000000000000000" pitchFamily="2" charset="2"/>
                  </a:rPr>
                  <a:t>O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2 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𝑚𝑜𝑙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𝐻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2 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𝑚𝑜𝑙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𝐻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𝑂</m:t>
                        </m:r>
                      </m:den>
                    </m:f>
                  </m:oMath>
                </a14:m>
                <a:r>
                  <a:rPr lang="en-US" sz="4200" dirty="0">
                    <a:sym typeface="Wingdings" panose="05000000000000000000" pitchFamily="2" charset="2"/>
                  </a:rPr>
                  <a:t> = 6.00 mol H</a:t>
                </a:r>
                <a:r>
                  <a:rPr lang="en-US" sz="4200" baseline="-25000" dirty="0">
                    <a:sym typeface="Wingdings" panose="05000000000000000000" pitchFamily="2" charset="2"/>
                  </a:rPr>
                  <a:t>2</a:t>
                </a:r>
              </a:p>
              <a:p>
                <a:pPr lvl="1"/>
                <a:r>
                  <a:rPr lang="en-US" sz="4200" dirty="0">
                    <a:sym typeface="Wingdings" panose="05000000000000000000" pitchFamily="2" charset="2"/>
                  </a:rPr>
                  <a:t>6.00 mol H2 * 2.016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42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𝑔</m:t>
                        </m:r>
                      </m:num>
                      <m:den>
                        <m:r>
                          <a:rPr lang="en-US" sz="42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𝑚𝑜𝑙</m:t>
                        </m:r>
                      </m:den>
                    </m:f>
                  </m:oMath>
                </a14:m>
                <a:r>
                  <a:rPr lang="en-US" sz="4200" dirty="0">
                    <a:sym typeface="Wingdings" panose="05000000000000000000" pitchFamily="2" charset="2"/>
                  </a:rPr>
                  <a:t> (molar mass) = 12.1 g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4EC8E6-D2AC-4720-ADE0-694E4FF50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25973" y="2370337"/>
                <a:ext cx="12152870" cy="442107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5966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0776D-BF49-47DE-83C7-77B9FC18F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1c (3 step problem)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4EC8E6-D2AC-4720-ADE0-694E4FF50D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25973" y="2370337"/>
                <a:ext cx="12152870" cy="4421079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sz="4400" dirty="0"/>
                  <a:t>How many grams </a:t>
                </a:r>
                <a:r>
                  <a:rPr lang="en-US" sz="4400" dirty="0">
                    <a:sym typeface="Wingdings" panose="05000000000000000000" pitchFamily="2" charset="2"/>
                  </a:rPr>
                  <a:t>H</a:t>
                </a:r>
                <a:r>
                  <a:rPr lang="en-US" sz="4400" baseline="-25000" dirty="0">
                    <a:sym typeface="Wingdings" panose="05000000000000000000" pitchFamily="2" charset="2"/>
                  </a:rPr>
                  <a:t>2</a:t>
                </a:r>
                <a:r>
                  <a:rPr lang="en-US" sz="4400" dirty="0"/>
                  <a:t> do I need if I want to make 108.1 grams of </a:t>
                </a:r>
                <a:r>
                  <a:rPr lang="en-US" sz="4400" dirty="0">
                    <a:sym typeface="Wingdings" panose="05000000000000000000" pitchFamily="2" charset="2"/>
                  </a:rPr>
                  <a:t>H</a:t>
                </a:r>
                <a:r>
                  <a:rPr lang="en-US" sz="4400" baseline="-25000" dirty="0">
                    <a:sym typeface="Wingdings" panose="05000000000000000000" pitchFamily="2" charset="2"/>
                  </a:rPr>
                  <a:t>2</a:t>
                </a:r>
                <a:r>
                  <a:rPr lang="en-US" sz="4400" dirty="0">
                    <a:sym typeface="Wingdings" panose="05000000000000000000" pitchFamily="2" charset="2"/>
                  </a:rPr>
                  <a:t>O (assume plenty of O</a:t>
                </a:r>
                <a:r>
                  <a:rPr lang="en-US" sz="4400" baseline="-25000" dirty="0">
                    <a:sym typeface="Wingdings" panose="05000000000000000000" pitchFamily="2" charset="2"/>
                  </a:rPr>
                  <a:t>2</a:t>
                </a:r>
                <a:r>
                  <a:rPr lang="en-US" sz="4400" dirty="0">
                    <a:sym typeface="Wingdings" panose="05000000000000000000" pitchFamily="2" charset="2"/>
                  </a:rPr>
                  <a:t>)</a:t>
                </a:r>
                <a:endParaRPr lang="en-US" sz="4400" dirty="0"/>
              </a:p>
              <a:p>
                <a:pPr marL="0" indent="0">
                  <a:buNone/>
                </a:pPr>
                <a:r>
                  <a:rPr lang="en-US" sz="4400" u="sng" dirty="0"/>
                  <a:t>_2_</a:t>
                </a:r>
                <a:r>
                  <a:rPr lang="en-US" sz="4400" dirty="0"/>
                  <a:t>H</a:t>
                </a:r>
                <a:r>
                  <a:rPr lang="en-US" sz="4400" baseline="-25000" dirty="0"/>
                  <a:t>2</a:t>
                </a:r>
                <a:r>
                  <a:rPr lang="en-US" sz="4400" dirty="0"/>
                  <a:t> + </a:t>
                </a:r>
                <a:r>
                  <a:rPr lang="en-US" sz="4400" u="sng" dirty="0"/>
                  <a:t>_1_</a:t>
                </a:r>
                <a:r>
                  <a:rPr lang="en-US" sz="4400" dirty="0"/>
                  <a:t>O</a:t>
                </a:r>
                <a:r>
                  <a:rPr lang="en-US" sz="4400" baseline="-25000" dirty="0"/>
                  <a:t>2</a:t>
                </a:r>
                <a:r>
                  <a:rPr lang="en-US" sz="4400" dirty="0"/>
                  <a:t> </a:t>
                </a:r>
                <a:r>
                  <a:rPr lang="en-US" sz="4400" dirty="0">
                    <a:sym typeface="Wingdings" panose="05000000000000000000" pitchFamily="2" charset="2"/>
                  </a:rPr>
                  <a:t> </a:t>
                </a:r>
                <a:r>
                  <a:rPr lang="en-US" sz="4400" u="sng" dirty="0">
                    <a:sym typeface="Wingdings" panose="05000000000000000000" pitchFamily="2" charset="2"/>
                  </a:rPr>
                  <a:t>_2_</a:t>
                </a:r>
                <a:r>
                  <a:rPr lang="en-US" sz="4400" dirty="0">
                    <a:sym typeface="Wingdings" panose="05000000000000000000" pitchFamily="2" charset="2"/>
                  </a:rPr>
                  <a:t>H</a:t>
                </a:r>
                <a:r>
                  <a:rPr lang="en-US" sz="4400" baseline="-25000" dirty="0">
                    <a:sym typeface="Wingdings" panose="05000000000000000000" pitchFamily="2" charset="2"/>
                  </a:rPr>
                  <a:t>2</a:t>
                </a:r>
                <a:r>
                  <a:rPr lang="en-US" sz="4400" dirty="0">
                    <a:sym typeface="Wingdings" panose="05000000000000000000" pitchFamily="2" charset="2"/>
                  </a:rPr>
                  <a:t>O</a:t>
                </a:r>
              </a:p>
              <a:p>
                <a:pPr lvl="1"/>
                <a:r>
                  <a:rPr lang="en-US" sz="4200" dirty="0">
                    <a:sym typeface="Wingdings" panose="05000000000000000000" pitchFamily="2" charset="2"/>
                  </a:rPr>
                  <a:t>108.1 grams </a:t>
                </a:r>
                <a:r>
                  <a:rPr lang="en-US" sz="4000" dirty="0">
                    <a:sym typeface="Wingdings" panose="05000000000000000000" pitchFamily="2" charset="2"/>
                  </a:rPr>
                  <a:t>H</a:t>
                </a:r>
                <a:r>
                  <a:rPr lang="en-US" sz="4000" baseline="-25000" dirty="0">
                    <a:sym typeface="Wingdings" panose="05000000000000000000" pitchFamily="2" charset="2"/>
                  </a:rPr>
                  <a:t>2</a:t>
                </a:r>
                <a:r>
                  <a:rPr lang="en-US" sz="4000" dirty="0">
                    <a:sym typeface="Wingdings" panose="05000000000000000000" pitchFamily="2" charset="2"/>
                  </a:rPr>
                  <a:t>O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𝑚𝑜𝑙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18.015 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𝑔</m:t>
                        </m:r>
                      </m:den>
                    </m:f>
                  </m:oMath>
                </a14:m>
                <a:r>
                  <a:rPr lang="en-US" sz="4200" dirty="0">
                    <a:sym typeface="Wingdings" panose="05000000000000000000" pitchFamily="2" charset="2"/>
                  </a:rPr>
                  <a:t> = 6.00 mol </a:t>
                </a:r>
                <a:r>
                  <a:rPr lang="en-US" sz="4400" dirty="0">
                    <a:sym typeface="Wingdings" panose="05000000000000000000" pitchFamily="2" charset="2"/>
                  </a:rPr>
                  <a:t>H</a:t>
                </a:r>
                <a:r>
                  <a:rPr lang="en-US" sz="4400" baseline="-25000" dirty="0">
                    <a:sym typeface="Wingdings" panose="05000000000000000000" pitchFamily="2" charset="2"/>
                  </a:rPr>
                  <a:t>2</a:t>
                </a:r>
                <a:r>
                  <a:rPr lang="en-US" sz="4400" dirty="0">
                    <a:sym typeface="Wingdings" panose="05000000000000000000" pitchFamily="2" charset="2"/>
                  </a:rPr>
                  <a:t>O</a:t>
                </a:r>
                <a:endParaRPr lang="en-US" sz="4200" dirty="0">
                  <a:sym typeface="Wingdings" panose="05000000000000000000" pitchFamily="2" charset="2"/>
                </a:endParaRPr>
              </a:p>
              <a:p>
                <a:pPr lvl="1"/>
                <a:r>
                  <a:rPr lang="en-US" sz="4200" dirty="0">
                    <a:sym typeface="Wingdings" panose="05000000000000000000" pitchFamily="2" charset="2"/>
                  </a:rPr>
                  <a:t>6.00 mol </a:t>
                </a:r>
                <a:r>
                  <a:rPr lang="en-US" sz="4000" dirty="0">
                    <a:sym typeface="Wingdings" panose="05000000000000000000" pitchFamily="2" charset="2"/>
                  </a:rPr>
                  <a:t>H</a:t>
                </a:r>
                <a:r>
                  <a:rPr lang="en-US" sz="4000" baseline="-25000" dirty="0">
                    <a:sym typeface="Wingdings" panose="05000000000000000000" pitchFamily="2" charset="2"/>
                  </a:rPr>
                  <a:t>2</a:t>
                </a:r>
                <a:r>
                  <a:rPr lang="en-US" sz="4000" dirty="0">
                    <a:sym typeface="Wingdings" panose="05000000000000000000" pitchFamily="2" charset="2"/>
                  </a:rPr>
                  <a:t>O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2 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𝑚𝑜𝑙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𝐻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2 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𝑚𝑜𝑙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𝐻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𝑂</m:t>
                        </m:r>
                      </m:den>
                    </m:f>
                  </m:oMath>
                </a14:m>
                <a:r>
                  <a:rPr lang="en-US" sz="4200" dirty="0">
                    <a:sym typeface="Wingdings" panose="05000000000000000000" pitchFamily="2" charset="2"/>
                  </a:rPr>
                  <a:t> = 6.00 mol H</a:t>
                </a:r>
                <a:r>
                  <a:rPr lang="en-US" sz="4200" baseline="-25000" dirty="0">
                    <a:sym typeface="Wingdings" panose="05000000000000000000" pitchFamily="2" charset="2"/>
                  </a:rPr>
                  <a:t>2</a:t>
                </a:r>
              </a:p>
              <a:p>
                <a:pPr lvl="1"/>
                <a:r>
                  <a:rPr lang="en-US" sz="4200" dirty="0">
                    <a:sym typeface="Wingdings" panose="05000000000000000000" pitchFamily="2" charset="2"/>
                  </a:rPr>
                  <a:t>6.00 mol H2 * 2.016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42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𝑔</m:t>
                        </m:r>
                      </m:num>
                      <m:den>
                        <m:r>
                          <a:rPr lang="en-US" sz="42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𝑚𝑜𝑙</m:t>
                        </m:r>
                      </m:den>
                    </m:f>
                  </m:oMath>
                </a14:m>
                <a:r>
                  <a:rPr lang="en-US" sz="4200" dirty="0">
                    <a:sym typeface="Wingdings" panose="05000000000000000000" pitchFamily="2" charset="2"/>
                  </a:rPr>
                  <a:t> (molar mass) = 12.1 g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4EC8E6-D2AC-4720-ADE0-694E4FF50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25973" y="2370337"/>
                <a:ext cx="12152870" cy="442107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05455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0</TotalTime>
  <Words>1227</Words>
  <Application>Microsoft Office PowerPoint</Application>
  <PresentationFormat>Widescreen</PresentationFormat>
  <Paragraphs>171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Cambria Math</vt:lpstr>
      <vt:lpstr>Century Gothic</vt:lpstr>
      <vt:lpstr>Wingdings 2</vt:lpstr>
      <vt:lpstr>Quotable</vt:lpstr>
      <vt:lpstr>Stoichiometry</vt:lpstr>
      <vt:lpstr>Stoichiometry </vt:lpstr>
      <vt:lpstr>Start Simply Example 1</vt:lpstr>
      <vt:lpstr>Start Simply Example 1</vt:lpstr>
      <vt:lpstr>Start Simply Example 1</vt:lpstr>
      <vt:lpstr>Start Simply Example 1</vt:lpstr>
      <vt:lpstr>Start Simply Example 1a (1 step problem)</vt:lpstr>
      <vt:lpstr>Example 1b (2 step problem)</vt:lpstr>
      <vt:lpstr>Example 1c (3 step problem)</vt:lpstr>
      <vt:lpstr>Summary of Calculations</vt:lpstr>
      <vt:lpstr>Example 2 – even harder</vt:lpstr>
      <vt:lpstr>Example 2 – Step 1 Write the equation</vt:lpstr>
      <vt:lpstr>Example 2 – Step 2 find moles </vt:lpstr>
      <vt:lpstr>Example 2 – Step 3 find limiting reagent</vt:lpstr>
      <vt:lpstr>Example 2 – Step 4 finish the calculation</vt:lpstr>
      <vt:lpstr>Stoichiometry heart</vt:lpstr>
      <vt:lpstr>Stoichiometry - grams</vt:lpstr>
      <vt:lpstr>Stoichiometry – molecules or atoms</vt:lpstr>
      <vt:lpstr>Stoichiometry – molar volume at STP</vt:lpstr>
      <vt:lpstr>Stoichiometry – molar volume at STP</vt:lpstr>
      <vt:lpstr>Stoichiometry – Limiting</vt:lpstr>
      <vt:lpstr>Stoichiometry – Limiting</vt:lpstr>
      <vt:lpstr>Stoichiometry – Percent Yield</vt:lpstr>
      <vt:lpstr>Stoichiometry – Percent Yield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Stoichiometry</dc:title>
  <dc:creator>Stephen S. Dotson</dc:creator>
  <cp:lastModifiedBy>Stephen Dotson</cp:lastModifiedBy>
  <cp:revision>10</cp:revision>
  <dcterms:created xsi:type="dcterms:W3CDTF">2019-04-05T01:15:06Z</dcterms:created>
  <dcterms:modified xsi:type="dcterms:W3CDTF">2019-06-23T12:48:05Z</dcterms:modified>
</cp:coreProperties>
</file>