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1" r:id="rId3"/>
    <p:sldId id="286" r:id="rId4"/>
    <p:sldId id="282" r:id="rId5"/>
    <p:sldId id="283" r:id="rId6"/>
    <p:sldId id="284" r:id="rId7"/>
    <p:sldId id="285" r:id="rId8"/>
    <p:sldId id="288" r:id="rId9"/>
    <p:sldId id="289" r:id="rId10"/>
    <p:sldId id="291" r:id="rId11"/>
    <p:sldId id="292" r:id="rId12"/>
    <p:sldId id="293" r:id="rId13"/>
    <p:sldId id="294" r:id="rId14"/>
    <p:sldId id="295" r:id="rId15"/>
    <p:sldId id="296" r:id="rId16"/>
    <p:sldId id="29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1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4/30/2019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4ADE0-06E4-43D9-A226-6F898FA5834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Orbitals and Electron Configuration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DD6FD5-71AE-49B6-84C9-453CA370CC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Dotson</a:t>
            </a:r>
          </a:p>
        </p:txBody>
      </p:sp>
    </p:spTree>
    <p:extLst>
      <p:ext uri="{BB962C8B-B14F-4D97-AF65-F5344CB8AC3E}">
        <p14:creationId xmlns:p14="http://schemas.microsoft.com/office/powerpoint/2010/main" val="2269267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C300-157F-4117-A491-6036C8DC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8"/>
            <a:ext cx="4750546" cy="706964"/>
          </a:xfrm>
        </p:spPr>
        <p:txBody>
          <a:bodyPr/>
          <a:lstStyle/>
          <a:p>
            <a:r>
              <a:rPr lang="en-US" dirty="0"/>
              <a:t>Electron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BFA2-42B0-4D16-8E83-4297E7D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333625"/>
            <a:ext cx="12020549" cy="452437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err="1"/>
              <a:t>Ar</a:t>
            </a:r>
            <a:r>
              <a:rPr lang="en-US" sz="3200" dirty="0"/>
              <a:t> – </a:t>
            </a:r>
            <a:r>
              <a:rPr lang="en-US" sz="3200" u="sng" dirty="0"/>
              <a:t>1s</a:t>
            </a:r>
            <a:r>
              <a:rPr lang="en-US" sz="3200" u="sng" baseline="30000" dirty="0"/>
              <a:t>2</a:t>
            </a:r>
            <a:r>
              <a:rPr lang="en-US" sz="3200" u="sng" dirty="0"/>
              <a:t>2s</a:t>
            </a:r>
            <a:r>
              <a:rPr lang="en-US" sz="3200" u="sng" baseline="30000" dirty="0"/>
              <a:t>2</a:t>
            </a:r>
            <a:r>
              <a:rPr lang="en-US" sz="3200" u="sng" dirty="0"/>
              <a:t>2p</a:t>
            </a:r>
            <a:r>
              <a:rPr lang="en-US" sz="3200" u="sng" baseline="30000" dirty="0"/>
              <a:t>6</a:t>
            </a:r>
            <a:r>
              <a:rPr lang="en-US" sz="3200" u="sng" dirty="0"/>
              <a:t>3s</a:t>
            </a:r>
            <a:r>
              <a:rPr lang="en-US" sz="3200" u="sng" baseline="30000" dirty="0"/>
              <a:t>2</a:t>
            </a:r>
            <a:r>
              <a:rPr lang="en-US" sz="3200" u="sng" dirty="0"/>
              <a:t>3p</a:t>
            </a:r>
            <a:r>
              <a:rPr lang="en-US" sz="3200" u="sng" baseline="30000" dirty="0"/>
              <a:t>6	</a:t>
            </a:r>
            <a:endParaRPr lang="en-US" sz="3200" u="sng" dirty="0"/>
          </a:p>
          <a:p>
            <a:r>
              <a:rPr lang="en-US" sz="3200" dirty="0"/>
              <a:t>K – </a:t>
            </a:r>
            <a:r>
              <a:rPr lang="en-US" sz="3200" u="sng" dirty="0"/>
              <a:t>1s</a:t>
            </a:r>
            <a:r>
              <a:rPr lang="en-US" sz="3200" u="sng" baseline="30000" dirty="0"/>
              <a:t>2</a:t>
            </a:r>
            <a:r>
              <a:rPr lang="en-US" sz="3200" u="sng" dirty="0"/>
              <a:t>2s</a:t>
            </a:r>
            <a:r>
              <a:rPr lang="en-US" sz="3200" u="sng" baseline="30000" dirty="0"/>
              <a:t>2</a:t>
            </a:r>
            <a:r>
              <a:rPr lang="en-US" sz="3200" u="sng" dirty="0"/>
              <a:t>2p</a:t>
            </a:r>
            <a:r>
              <a:rPr lang="en-US" sz="3200" u="sng" baseline="30000" dirty="0"/>
              <a:t>6</a:t>
            </a:r>
            <a:r>
              <a:rPr lang="en-US" sz="3200" u="sng" dirty="0"/>
              <a:t>3s</a:t>
            </a:r>
            <a:r>
              <a:rPr lang="en-US" sz="3200" u="sng" baseline="30000" dirty="0"/>
              <a:t>2</a:t>
            </a:r>
            <a:r>
              <a:rPr lang="en-US" sz="3200" u="sng" dirty="0"/>
              <a:t>3p</a:t>
            </a:r>
            <a:r>
              <a:rPr lang="en-US" sz="3200" u="sng" baseline="30000" dirty="0"/>
              <a:t>6</a:t>
            </a:r>
            <a:r>
              <a:rPr lang="en-US" sz="3200" dirty="0"/>
              <a:t>4s</a:t>
            </a:r>
            <a:r>
              <a:rPr lang="en-US" sz="3200" baseline="30000" dirty="0"/>
              <a:t>1	</a:t>
            </a:r>
          </a:p>
          <a:p>
            <a:r>
              <a:rPr lang="en-US" sz="3200" dirty="0"/>
              <a:t>Shortcut use a noble gas </a:t>
            </a:r>
            <a:r>
              <a:rPr lang="en-US" sz="3200" dirty="0">
                <a:sym typeface="Wingdings" panose="05000000000000000000" pitchFamily="2" charset="2"/>
              </a:rPr>
              <a:t> K –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1</a:t>
            </a:r>
            <a:r>
              <a:rPr lang="en-US" sz="3200" dirty="0">
                <a:sym typeface="Wingdings" panose="05000000000000000000" pitchFamily="2" charset="2"/>
              </a:rPr>
              <a:t> the 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 replaces </a:t>
            </a:r>
            <a:r>
              <a:rPr lang="en-US" sz="3200" u="sng" dirty="0"/>
              <a:t>1s</a:t>
            </a:r>
            <a:r>
              <a:rPr lang="en-US" sz="3200" u="sng" baseline="30000" dirty="0"/>
              <a:t>2</a:t>
            </a:r>
            <a:r>
              <a:rPr lang="en-US" sz="3200" u="sng" dirty="0"/>
              <a:t>2s</a:t>
            </a:r>
            <a:r>
              <a:rPr lang="en-US" sz="3200" u="sng" baseline="30000" dirty="0"/>
              <a:t>2</a:t>
            </a:r>
            <a:r>
              <a:rPr lang="en-US" sz="3200" u="sng" dirty="0"/>
              <a:t>2p</a:t>
            </a:r>
            <a:r>
              <a:rPr lang="en-US" sz="3200" u="sng" baseline="30000" dirty="0"/>
              <a:t>6</a:t>
            </a:r>
            <a:r>
              <a:rPr lang="en-US" sz="3200" u="sng" dirty="0"/>
              <a:t>3s</a:t>
            </a:r>
            <a:r>
              <a:rPr lang="en-US" sz="3200" u="sng" baseline="30000" dirty="0"/>
              <a:t>2</a:t>
            </a:r>
            <a:r>
              <a:rPr lang="en-US" sz="3200" u="sng" dirty="0"/>
              <a:t>3p</a:t>
            </a:r>
            <a:r>
              <a:rPr lang="en-US" sz="3200" u="sng" baseline="30000" dirty="0"/>
              <a:t>6 </a:t>
            </a:r>
            <a:r>
              <a:rPr lang="en-US" sz="3200" dirty="0"/>
              <a:t>showing only the valence “outer shell” electrons</a:t>
            </a:r>
            <a:endParaRPr lang="en-US" sz="3200" u="sng" dirty="0"/>
          </a:p>
          <a:p>
            <a:r>
              <a:rPr lang="en-US" sz="3200" dirty="0"/>
              <a:t>Ca - </a:t>
            </a:r>
            <a:r>
              <a:rPr lang="en-US" sz="3200" dirty="0">
                <a:sym typeface="Wingdings" panose="05000000000000000000" pitchFamily="2" charset="2"/>
              </a:rPr>
              <a:t>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2	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</a:p>
          <a:p>
            <a:r>
              <a:rPr lang="en-US" sz="3200" dirty="0">
                <a:sym typeface="Wingdings" panose="05000000000000000000" pitchFamily="2" charset="2"/>
              </a:rPr>
              <a:t>Sc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2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1	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</a:p>
          <a:p>
            <a:r>
              <a:rPr lang="en-US" sz="3200" dirty="0">
                <a:sym typeface="Wingdings" panose="05000000000000000000" pitchFamily="2" charset="2"/>
              </a:rPr>
              <a:t>d orbitals are weird so they are -1 from the period (3d instead of 4d for period 4)</a:t>
            </a:r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849C2-B116-455F-8F7A-96D29D46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395" y="128577"/>
            <a:ext cx="6467605" cy="310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92292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C300-157F-4117-A491-6036C8DC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8"/>
            <a:ext cx="4750546" cy="706964"/>
          </a:xfrm>
        </p:spPr>
        <p:txBody>
          <a:bodyPr/>
          <a:lstStyle/>
          <a:p>
            <a:r>
              <a:rPr lang="en-US" dirty="0"/>
              <a:t>Electron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BFA2-42B0-4D16-8E83-4297E7D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333625"/>
            <a:ext cx="12020549" cy="4524375"/>
          </a:xfrm>
        </p:spPr>
        <p:txBody>
          <a:bodyPr>
            <a:normAutofit lnSpcReduction="10000"/>
          </a:bodyPr>
          <a:lstStyle/>
          <a:p>
            <a:r>
              <a:rPr lang="en-US" sz="3200" dirty="0" err="1">
                <a:sym typeface="Wingdings" panose="05000000000000000000" pitchFamily="2" charset="2"/>
              </a:rPr>
              <a:t>Ti</a:t>
            </a:r>
            <a:r>
              <a:rPr lang="en-US" sz="3200" dirty="0">
                <a:sym typeface="Wingdings" panose="05000000000000000000" pitchFamily="2" charset="2"/>
              </a:rPr>
              <a:t>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2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2	</a:t>
            </a:r>
            <a:r>
              <a:rPr lang="en-US" sz="3200" dirty="0">
                <a:sym typeface="Wingdings" panose="05000000000000000000" pitchFamily="2" charset="2"/>
              </a:rPr>
              <a:t> </a:t>
            </a:r>
          </a:p>
          <a:p>
            <a:r>
              <a:rPr lang="en-US" sz="3200" dirty="0">
                <a:sym typeface="Wingdings" panose="05000000000000000000" pitchFamily="2" charset="2"/>
              </a:rPr>
              <a:t>V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2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3	</a:t>
            </a:r>
            <a:endParaRPr lang="en-US" sz="3200" dirty="0">
              <a:sym typeface="Wingdings" panose="05000000000000000000" pitchFamily="2" charset="2"/>
            </a:endParaRPr>
          </a:p>
          <a:p>
            <a:r>
              <a:rPr lang="en-US" sz="3200" dirty="0">
                <a:sym typeface="Wingdings" panose="05000000000000000000" pitchFamily="2" charset="2"/>
              </a:rPr>
              <a:t>Exceptions start to show in the d orbital</a:t>
            </a:r>
          </a:p>
          <a:p>
            <a:r>
              <a:rPr lang="en-US" sz="3200" dirty="0">
                <a:sym typeface="Wingdings" panose="05000000000000000000" pitchFamily="2" charset="2"/>
              </a:rPr>
              <a:t>Cr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1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5	</a:t>
            </a:r>
            <a:r>
              <a:rPr lang="en-US" sz="3200" dirty="0"/>
              <a:t>Cr takes an electron from 4s to get a half filled 3d orbital</a:t>
            </a:r>
          </a:p>
          <a:p>
            <a:r>
              <a:rPr lang="en-US" sz="3200" dirty="0">
                <a:sym typeface="Wingdings" panose="05000000000000000000" pitchFamily="2" charset="2"/>
              </a:rPr>
              <a:t>Mn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2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5</a:t>
            </a:r>
            <a:r>
              <a:rPr lang="en-US" sz="3200" dirty="0"/>
              <a:t> then it is right back to normal</a:t>
            </a:r>
            <a:endParaRPr lang="en-US" sz="3200" dirty="0">
              <a:sym typeface="Wingdings" panose="05000000000000000000" pitchFamily="2" charset="2"/>
            </a:endParaRPr>
          </a:p>
          <a:p>
            <a:r>
              <a:rPr lang="en-US" sz="3200" dirty="0">
                <a:sym typeface="Wingdings" panose="05000000000000000000" pitchFamily="2" charset="2"/>
              </a:rPr>
              <a:t>Cu - [</a:t>
            </a:r>
            <a:r>
              <a:rPr lang="en-US" sz="3200" dirty="0" err="1">
                <a:sym typeface="Wingdings" panose="05000000000000000000" pitchFamily="2" charset="2"/>
              </a:rPr>
              <a:t>Ar</a:t>
            </a:r>
            <a:r>
              <a:rPr lang="en-US" sz="3200" dirty="0">
                <a:sym typeface="Wingdings" panose="05000000000000000000" pitchFamily="2" charset="2"/>
              </a:rPr>
              <a:t>]4</a:t>
            </a:r>
            <a:r>
              <a:rPr lang="en-US" sz="3200" dirty="0"/>
              <a:t>s</a:t>
            </a:r>
            <a:r>
              <a:rPr lang="en-US" sz="3200" baseline="30000" dirty="0"/>
              <a:t>1</a:t>
            </a:r>
            <a:r>
              <a:rPr lang="en-US" sz="3200" dirty="0">
                <a:sym typeface="Wingdings" panose="05000000000000000000" pitchFamily="2" charset="2"/>
              </a:rPr>
              <a:t>3</a:t>
            </a:r>
            <a:r>
              <a:rPr lang="en-US" sz="3200" dirty="0"/>
              <a:t>d</a:t>
            </a:r>
            <a:r>
              <a:rPr lang="en-US" sz="3200" baseline="30000" dirty="0"/>
              <a:t>10 </a:t>
            </a:r>
            <a:r>
              <a:rPr lang="en-US" sz="3200" dirty="0"/>
              <a:t>Cu takes an electron from 4s to get a completed 3d shell (so look for this trend)</a:t>
            </a:r>
          </a:p>
          <a:p>
            <a:endParaRPr lang="en-US" sz="3200" dirty="0">
              <a:sym typeface="Wingdings" panose="05000000000000000000" pitchFamily="2" charset="2"/>
            </a:endParaRPr>
          </a:p>
          <a:p>
            <a:endParaRPr lang="en-US" sz="3200" dirty="0">
              <a:sym typeface="Wingdings" panose="05000000000000000000" pitchFamily="2" charset="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849C2-B116-455F-8F7A-96D29D46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395" y="128577"/>
            <a:ext cx="6467605" cy="310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565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C300-157F-4117-A491-6036C8DC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8"/>
            <a:ext cx="4750546" cy="706964"/>
          </a:xfrm>
        </p:spPr>
        <p:txBody>
          <a:bodyPr/>
          <a:lstStyle/>
          <a:p>
            <a:r>
              <a:rPr lang="en-US" dirty="0"/>
              <a:t>Electron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BFA2-42B0-4D16-8E83-4297E7D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333625"/>
            <a:ext cx="12020549" cy="4524375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sym typeface="Wingdings" panose="05000000000000000000" pitchFamily="2" charset="2"/>
              </a:rPr>
              <a:t>f is very weird -2 </a:t>
            </a:r>
          </a:p>
          <a:p>
            <a:pPr marL="0" indent="0">
              <a:buNone/>
            </a:pPr>
            <a:r>
              <a:rPr lang="en-US" sz="3200" dirty="0">
                <a:sym typeface="Wingdings" panose="05000000000000000000" pitchFamily="2" charset="2"/>
              </a:rPr>
              <a:t>from period </a:t>
            </a:r>
            <a:endParaRPr lang="en-US" sz="3200" dirty="0"/>
          </a:p>
          <a:p>
            <a:r>
              <a:rPr lang="en-US" sz="3200" dirty="0">
                <a:sym typeface="Wingdings" panose="05000000000000000000" pitchFamily="2" charset="2"/>
              </a:rPr>
              <a:t>A lot of weird exceptions here</a:t>
            </a:r>
          </a:p>
          <a:p>
            <a:r>
              <a:rPr lang="en-US" sz="3200" dirty="0">
                <a:sym typeface="Wingdings" panose="05000000000000000000" pitchFamily="2" charset="2"/>
              </a:rPr>
              <a:t>La - </a:t>
            </a:r>
            <a:r>
              <a:rPr lang="en-US" sz="3200" dirty="0"/>
              <a:t>[</a:t>
            </a:r>
            <a:r>
              <a:rPr lang="en-US" sz="3200" dirty="0" err="1"/>
              <a:t>Xe</a:t>
            </a:r>
            <a:r>
              <a:rPr lang="en-US" sz="3200" dirty="0"/>
              <a:t>]6s</a:t>
            </a:r>
            <a:r>
              <a:rPr lang="en-US" sz="3200" baseline="30000" dirty="0"/>
              <a:t>2</a:t>
            </a:r>
            <a:r>
              <a:rPr lang="en-US" sz="3200" dirty="0"/>
              <a:t>5d</a:t>
            </a:r>
            <a:r>
              <a:rPr lang="en-US" sz="3200" baseline="30000" dirty="0"/>
              <a:t>1	</a:t>
            </a:r>
            <a:r>
              <a:rPr lang="en-US" sz="3200" dirty="0">
                <a:sym typeface="Wingdings" panose="05000000000000000000" pitchFamily="2" charset="2"/>
              </a:rPr>
              <a:t> Ce - </a:t>
            </a:r>
            <a:r>
              <a:rPr lang="en-US" sz="3200" dirty="0"/>
              <a:t>[</a:t>
            </a:r>
            <a:r>
              <a:rPr lang="en-US" sz="3200" dirty="0" err="1"/>
              <a:t>Xe</a:t>
            </a:r>
            <a:r>
              <a:rPr lang="en-US" sz="3200" dirty="0"/>
              <a:t>]6s</a:t>
            </a:r>
            <a:r>
              <a:rPr lang="en-US" sz="3200" baseline="30000" dirty="0"/>
              <a:t>2</a:t>
            </a:r>
            <a:r>
              <a:rPr lang="en-US" sz="3200" dirty="0"/>
              <a:t>4f</a:t>
            </a:r>
            <a:r>
              <a:rPr lang="en-US" sz="3200" baseline="30000" dirty="0"/>
              <a:t>1</a:t>
            </a:r>
            <a:r>
              <a:rPr lang="en-US" sz="3200" dirty="0"/>
              <a:t>5d</a:t>
            </a:r>
            <a:r>
              <a:rPr lang="en-US" sz="3200" baseline="30000" dirty="0"/>
              <a:t>1 	</a:t>
            </a:r>
          </a:p>
          <a:p>
            <a:r>
              <a:rPr lang="en-US" sz="3200" dirty="0"/>
              <a:t>Normal for a while </a:t>
            </a:r>
            <a:r>
              <a:rPr lang="en-US" sz="3200" dirty="0" err="1"/>
              <a:t>Pr</a:t>
            </a:r>
            <a:r>
              <a:rPr lang="en-US" sz="3200" dirty="0"/>
              <a:t> – [</a:t>
            </a:r>
            <a:r>
              <a:rPr lang="en-US" sz="3200" dirty="0" err="1"/>
              <a:t>Xe</a:t>
            </a:r>
            <a:r>
              <a:rPr lang="en-US" sz="3200" dirty="0"/>
              <a:t>]6s</a:t>
            </a:r>
            <a:r>
              <a:rPr lang="en-US" sz="3200" baseline="30000" dirty="0"/>
              <a:t>2</a:t>
            </a:r>
            <a:r>
              <a:rPr lang="en-US" sz="3200" dirty="0"/>
              <a:t>4f</a:t>
            </a:r>
            <a:r>
              <a:rPr lang="en-US" sz="3200" baseline="30000" dirty="0"/>
              <a:t>3</a:t>
            </a:r>
            <a:r>
              <a:rPr lang="en-US" sz="3200" dirty="0"/>
              <a:t> 		Nd </a:t>
            </a:r>
            <a:r>
              <a:rPr lang="en-US" sz="3200" dirty="0">
                <a:sym typeface="Wingdings" panose="05000000000000000000" pitchFamily="2" charset="2"/>
              </a:rPr>
              <a:t>- </a:t>
            </a:r>
            <a:r>
              <a:rPr lang="en-US" sz="3200" dirty="0"/>
              <a:t>[</a:t>
            </a:r>
            <a:r>
              <a:rPr lang="en-US" sz="3200" dirty="0" err="1"/>
              <a:t>Xe</a:t>
            </a:r>
            <a:r>
              <a:rPr lang="en-US" sz="3200" dirty="0"/>
              <a:t>]6s</a:t>
            </a:r>
            <a:r>
              <a:rPr lang="en-US" sz="3200" baseline="30000" dirty="0"/>
              <a:t>2</a:t>
            </a:r>
            <a:r>
              <a:rPr lang="en-US" sz="3200" dirty="0"/>
              <a:t>4f</a:t>
            </a:r>
            <a:r>
              <a:rPr lang="en-US" sz="3200" baseline="30000" dirty="0"/>
              <a:t>4</a:t>
            </a:r>
          </a:p>
          <a:p>
            <a:r>
              <a:rPr lang="en-US" sz="3200" dirty="0"/>
              <a:t>If you would like to learn more, you can get a full list from your book or online but this is beyond the scope of what you will learn in this class</a:t>
            </a:r>
            <a:endParaRPr lang="en-US" sz="3200" baseline="30000" dirty="0"/>
          </a:p>
          <a:p>
            <a:pPr marL="0" indent="0">
              <a:buNone/>
            </a:pPr>
            <a:r>
              <a:rPr lang="en-US" sz="3200" baseline="30000" dirty="0"/>
              <a:t>	</a:t>
            </a:r>
          </a:p>
          <a:p>
            <a:endParaRPr lang="en-US" sz="3200" baseline="30000" dirty="0"/>
          </a:p>
          <a:p>
            <a:endParaRPr lang="en-US" sz="3200" dirty="0">
              <a:sym typeface="Wingdings" panose="05000000000000000000" pitchFamily="2" charset="2"/>
            </a:endParaRPr>
          </a:p>
          <a:p>
            <a:endParaRPr lang="en-US" sz="3200" dirty="0">
              <a:sym typeface="Wingdings" panose="05000000000000000000" pitchFamily="2" charset="2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849C2-B116-455F-8F7A-96D29D46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395" y="128577"/>
            <a:ext cx="6467605" cy="310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74675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6E14-442C-4E3B-986E-4F0338DCA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CC05-CDD3-4170-A277-2DBB6B219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09825"/>
            <a:ext cx="12191999" cy="444817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A box is drawn to represent each shape </a:t>
            </a:r>
          </a:p>
          <a:p>
            <a:r>
              <a:rPr lang="en-US" sz="3600" dirty="0"/>
              <a:t>H – 1s</a:t>
            </a:r>
            <a:r>
              <a:rPr lang="en-US" sz="3600" baseline="30000" dirty="0"/>
              <a:t>1</a:t>
            </a:r>
            <a:r>
              <a:rPr lang="en-US" sz="3600" dirty="0"/>
              <a:t> 	box form H - </a:t>
            </a:r>
          </a:p>
          <a:p>
            <a:r>
              <a:rPr lang="en-US" sz="3600" dirty="0"/>
              <a:t>He – 1s</a:t>
            </a:r>
            <a:r>
              <a:rPr lang="en-US" sz="3600" baseline="30000" dirty="0"/>
              <a:t>2 </a:t>
            </a:r>
            <a:r>
              <a:rPr lang="en-US" sz="3600" dirty="0"/>
              <a:t>(s orbital now full) box form He - </a:t>
            </a:r>
          </a:p>
          <a:p>
            <a:pPr marL="0" indent="0">
              <a:buNone/>
            </a:pPr>
            <a:r>
              <a:rPr lang="en-US" sz="3600" dirty="0"/>
              <a:t>and the box is full</a:t>
            </a:r>
          </a:p>
          <a:p>
            <a:r>
              <a:rPr lang="en-US" sz="3600" dirty="0"/>
              <a:t>Each box gets one up arrow and 1 down</a:t>
            </a:r>
          </a:p>
          <a:p>
            <a:r>
              <a:rPr lang="en-US" sz="3600" dirty="0"/>
              <a:t>Li – 1s</a:t>
            </a:r>
            <a:r>
              <a:rPr lang="en-US" sz="3600" baseline="30000" dirty="0"/>
              <a:t>2</a:t>
            </a:r>
            <a:r>
              <a:rPr lang="en-US" sz="3600" dirty="0"/>
              <a:t> 2s</a:t>
            </a:r>
            <a:r>
              <a:rPr lang="en-US" sz="3600" baseline="30000" dirty="0"/>
              <a:t>1	</a:t>
            </a:r>
            <a:r>
              <a:rPr lang="en-US" sz="3600" dirty="0"/>
              <a:t> box form Li – </a:t>
            </a:r>
          </a:p>
          <a:p>
            <a:r>
              <a:rPr lang="en-US" sz="3600" dirty="0"/>
              <a:t>Each new energy level gets a box</a:t>
            </a:r>
          </a:p>
          <a:p>
            <a:endParaRPr lang="en-US" sz="3600" dirty="0"/>
          </a:p>
          <a:p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9C35A4D-6867-44D0-9F17-227BF9B13828}"/>
              </a:ext>
            </a:extLst>
          </p:cNvPr>
          <p:cNvSpPr/>
          <p:nvPr/>
        </p:nvSpPr>
        <p:spPr>
          <a:xfrm>
            <a:off x="5164184" y="3200399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7BAD4B17-CC79-4375-9A30-0584AAD24D38}"/>
              </a:ext>
            </a:extLst>
          </p:cNvPr>
          <p:cNvSpPr/>
          <p:nvPr/>
        </p:nvSpPr>
        <p:spPr>
          <a:xfrm rot="16200000">
            <a:off x="5145409" y="3332932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842F52-7842-4CB7-9C48-A6859CC74142}"/>
              </a:ext>
            </a:extLst>
          </p:cNvPr>
          <p:cNvSpPr/>
          <p:nvPr/>
        </p:nvSpPr>
        <p:spPr>
          <a:xfrm>
            <a:off x="9333030" y="376237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ACFE62F5-40B8-4B47-962C-19CA1981F8A7}"/>
              </a:ext>
            </a:extLst>
          </p:cNvPr>
          <p:cNvSpPr/>
          <p:nvPr/>
        </p:nvSpPr>
        <p:spPr>
          <a:xfrm rot="16200000">
            <a:off x="9314255" y="389490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58641991-95AE-4BDD-B6D5-A6A698852101}"/>
              </a:ext>
            </a:extLst>
          </p:cNvPr>
          <p:cNvSpPr/>
          <p:nvPr/>
        </p:nvSpPr>
        <p:spPr>
          <a:xfrm rot="5400000">
            <a:off x="9522196" y="392443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3A9C10-EAAF-4684-B693-2C116BF2EBF2}"/>
              </a:ext>
            </a:extLst>
          </p:cNvPr>
          <p:cNvSpPr/>
          <p:nvPr/>
        </p:nvSpPr>
        <p:spPr>
          <a:xfrm>
            <a:off x="5926184" y="560239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4F6D403-5B48-4918-A235-7622955A0804}"/>
              </a:ext>
            </a:extLst>
          </p:cNvPr>
          <p:cNvSpPr/>
          <p:nvPr/>
        </p:nvSpPr>
        <p:spPr>
          <a:xfrm rot="16200000">
            <a:off x="5907409" y="5734923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21FC5E4-AB4B-4374-8E50-8FF9D8A3B2FE}"/>
              </a:ext>
            </a:extLst>
          </p:cNvPr>
          <p:cNvSpPr/>
          <p:nvPr/>
        </p:nvSpPr>
        <p:spPr>
          <a:xfrm rot="5400000">
            <a:off x="6115350" y="5764453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E0AF0E-234B-4E44-9521-648B151CE08E}"/>
              </a:ext>
            </a:extLst>
          </p:cNvPr>
          <p:cNvSpPr/>
          <p:nvPr/>
        </p:nvSpPr>
        <p:spPr>
          <a:xfrm>
            <a:off x="6664281" y="5602389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67951267-6963-49FD-AF7C-5DBDEFDE29BB}"/>
              </a:ext>
            </a:extLst>
          </p:cNvPr>
          <p:cNvSpPr/>
          <p:nvPr/>
        </p:nvSpPr>
        <p:spPr>
          <a:xfrm rot="16200000">
            <a:off x="6645506" y="5734922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0F1BA3-2CB1-47F5-B43D-BF018C7BF785}"/>
              </a:ext>
            </a:extLst>
          </p:cNvPr>
          <p:cNvSpPr txBox="1"/>
          <p:nvPr/>
        </p:nvSpPr>
        <p:spPr>
          <a:xfrm>
            <a:off x="6664281" y="5281519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812F1A-4B12-41C9-9226-EF891E51EF51}"/>
              </a:ext>
            </a:extLst>
          </p:cNvPr>
          <p:cNvSpPr txBox="1"/>
          <p:nvPr/>
        </p:nvSpPr>
        <p:spPr>
          <a:xfrm>
            <a:off x="5986461" y="5270922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51A6B2B-CD92-4CF2-97BD-F9ACAA4BEC22}"/>
              </a:ext>
            </a:extLst>
          </p:cNvPr>
          <p:cNvSpPr txBox="1"/>
          <p:nvPr/>
        </p:nvSpPr>
        <p:spPr>
          <a:xfrm>
            <a:off x="5233194" y="2890125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818DA14-977F-40B2-9DB2-1DA508D036F8}"/>
              </a:ext>
            </a:extLst>
          </p:cNvPr>
          <p:cNvSpPr txBox="1"/>
          <p:nvPr/>
        </p:nvSpPr>
        <p:spPr>
          <a:xfrm>
            <a:off x="9387729" y="3423525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</p:spTree>
    <p:extLst>
      <p:ext uri="{BB962C8B-B14F-4D97-AF65-F5344CB8AC3E}">
        <p14:creationId xmlns:p14="http://schemas.microsoft.com/office/powerpoint/2010/main" val="6254336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6E14-442C-4E3B-986E-4F0338DCA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Box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CC05-CDD3-4170-A277-2DBB6B219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09825"/>
            <a:ext cx="12191999" cy="4448175"/>
          </a:xfrm>
        </p:spPr>
        <p:txBody>
          <a:bodyPr>
            <a:normAutofit lnSpcReduction="10000"/>
          </a:bodyPr>
          <a:lstStyle/>
          <a:p>
            <a:r>
              <a:rPr lang="en-US" sz="3600" dirty="0"/>
              <a:t>The p orbital has 3 shapes so 3 boxes</a:t>
            </a:r>
          </a:p>
          <a:p>
            <a:r>
              <a:rPr lang="en-US" sz="3600" dirty="0"/>
              <a:t>Be – 1s</a:t>
            </a:r>
            <a:r>
              <a:rPr lang="en-US" sz="3600" baseline="30000" dirty="0"/>
              <a:t>2</a:t>
            </a:r>
            <a:r>
              <a:rPr lang="en-US" sz="3600" dirty="0"/>
              <a:t>2s</a:t>
            </a:r>
            <a:r>
              <a:rPr lang="en-US" sz="3600" baseline="30000" dirty="0"/>
              <a:t>2</a:t>
            </a:r>
            <a:r>
              <a:rPr lang="en-US" sz="3600" dirty="0"/>
              <a:t>2p</a:t>
            </a:r>
            <a:r>
              <a:rPr lang="en-US" sz="3600" baseline="30000" dirty="0"/>
              <a:t>1 </a:t>
            </a:r>
          </a:p>
          <a:p>
            <a:r>
              <a:rPr lang="en-US" sz="3600" dirty="0"/>
              <a:t>One electron in each box before putting in a second (Hund’s principle)</a:t>
            </a:r>
          </a:p>
          <a:p>
            <a:r>
              <a:rPr lang="en-US" sz="3600" dirty="0"/>
              <a:t>C – 1s</a:t>
            </a:r>
            <a:r>
              <a:rPr lang="en-US" sz="3600" baseline="30000" dirty="0"/>
              <a:t>2</a:t>
            </a:r>
            <a:r>
              <a:rPr lang="en-US" sz="3600" dirty="0"/>
              <a:t>2s</a:t>
            </a:r>
            <a:r>
              <a:rPr lang="en-US" sz="3600" baseline="30000" dirty="0"/>
              <a:t>2</a:t>
            </a:r>
            <a:r>
              <a:rPr lang="en-US" sz="3600" dirty="0"/>
              <a:t>2p</a:t>
            </a:r>
            <a:r>
              <a:rPr lang="en-US" sz="3600" baseline="30000" dirty="0"/>
              <a:t>2 </a:t>
            </a:r>
          </a:p>
          <a:p>
            <a:r>
              <a:rPr lang="en-US" sz="3600" dirty="0"/>
              <a:t>N – 1s</a:t>
            </a:r>
            <a:r>
              <a:rPr lang="en-US" sz="3600" baseline="30000" dirty="0"/>
              <a:t>2</a:t>
            </a:r>
            <a:r>
              <a:rPr lang="en-US" sz="3600" dirty="0"/>
              <a:t>2s</a:t>
            </a:r>
            <a:r>
              <a:rPr lang="en-US" sz="3600" baseline="30000" dirty="0"/>
              <a:t>2</a:t>
            </a:r>
            <a:r>
              <a:rPr lang="en-US" sz="3600" dirty="0"/>
              <a:t>2p</a:t>
            </a:r>
            <a:r>
              <a:rPr lang="en-US" sz="3600" baseline="30000" dirty="0"/>
              <a:t>3 -------------------------------------</a:t>
            </a:r>
            <a:r>
              <a:rPr lang="en-US" sz="3600" baseline="30000" dirty="0">
                <a:sym typeface="Wingdings" panose="05000000000000000000" pitchFamily="2" charset="2"/>
              </a:rPr>
              <a:t></a:t>
            </a:r>
            <a:endParaRPr lang="en-US" sz="3600" baseline="30000" dirty="0"/>
          </a:p>
          <a:p>
            <a:r>
              <a:rPr lang="en-US" sz="3600" dirty="0"/>
              <a:t>O – 1s</a:t>
            </a:r>
            <a:r>
              <a:rPr lang="en-US" sz="3600" baseline="30000" dirty="0"/>
              <a:t>2</a:t>
            </a:r>
            <a:r>
              <a:rPr lang="en-US" sz="3600" dirty="0"/>
              <a:t>2s</a:t>
            </a:r>
            <a:r>
              <a:rPr lang="en-US" sz="3600" baseline="30000" dirty="0"/>
              <a:t>2</a:t>
            </a:r>
            <a:r>
              <a:rPr lang="en-US" sz="3600" dirty="0"/>
              <a:t>2p</a:t>
            </a:r>
            <a:r>
              <a:rPr lang="en-US" sz="3600" baseline="30000" dirty="0"/>
              <a:t>4</a:t>
            </a:r>
            <a:endParaRPr lang="en-US" sz="3600" dirty="0"/>
          </a:p>
          <a:p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73A9C10-EAAF-4684-B693-2C116BF2EBF2}"/>
              </a:ext>
            </a:extLst>
          </p:cNvPr>
          <p:cNvSpPr/>
          <p:nvPr/>
        </p:nvSpPr>
        <p:spPr>
          <a:xfrm>
            <a:off x="3830684" y="3173515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54F6D403-5B48-4918-A235-7622955A0804}"/>
              </a:ext>
            </a:extLst>
          </p:cNvPr>
          <p:cNvSpPr/>
          <p:nvPr/>
        </p:nvSpPr>
        <p:spPr>
          <a:xfrm rot="16200000">
            <a:off x="3811909" y="330604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C21FC5E4-AB4B-4374-8E50-8FF9D8A3B2FE}"/>
              </a:ext>
            </a:extLst>
          </p:cNvPr>
          <p:cNvSpPr/>
          <p:nvPr/>
        </p:nvSpPr>
        <p:spPr>
          <a:xfrm rot="5400000">
            <a:off x="4019850" y="333557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6E0AF0E-234B-4E44-9521-648B151CE08E}"/>
              </a:ext>
            </a:extLst>
          </p:cNvPr>
          <p:cNvSpPr/>
          <p:nvPr/>
        </p:nvSpPr>
        <p:spPr>
          <a:xfrm>
            <a:off x="4568781" y="317351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67951267-6963-49FD-AF7C-5DBDEFDE29BB}"/>
              </a:ext>
            </a:extLst>
          </p:cNvPr>
          <p:cNvSpPr/>
          <p:nvPr/>
        </p:nvSpPr>
        <p:spPr>
          <a:xfrm rot="16200000">
            <a:off x="4550006" y="330604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F0F1BA3-2CB1-47F5-B43D-BF018C7BF785}"/>
              </a:ext>
            </a:extLst>
          </p:cNvPr>
          <p:cNvSpPr txBox="1"/>
          <p:nvPr/>
        </p:nvSpPr>
        <p:spPr>
          <a:xfrm>
            <a:off x="4568781" y="2852644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F812F1A-4B12-41C9-9226-EF891E51EF51}"/>
              </a:ext>
            </a:extLst>
          </p:cNvPr>
          <p:cNvSpPr txBox="1"/>
          <p:nvPr/>
        </p:nvSpPr>
        <p:spPr>
          <a:xfrm>
            <a:off x="3890961" y="2842047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EA65B4D-E1A6-466A-9C0B-2CA385E36337}"/>
              </a:ext>
            </a:extLst>
          </p:cNvPr>
          <p:cNvSpPr/>
          <p:nvPr/>
        </p:nvSpPr>
        <p:spPr>
          <a:xfrm rot="5400000">
            <a:off x="4782168" y="332351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D1BC195-3DBE-44B8-8E2D-BBE25A1BD84F}"/>
              </a:ext>
            </a:extLst>
          </p:cNvPr>
          <p:cNvSpPr/>
          <p:nvPr/>
        </p:nvSpPr>
        <p:spPr>
          <a:xfrm>
            <a:off x="5478828" y="3190982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8750491-5E8F-4D7E-A6CE-D24A46A39F61}"/>
              </a:ext>
            </a:extLst>
          </p:cNvPr>
          <p:cNvSpPr/>
          <p:nvPr/>
        </p:nvSpPr>
        <p:spPr>
          <a:xfrm>
            <a:off x="6067743" y="3190982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1918A30-548B-4507-9520-67E53D59B3BF}"/>
              </a:ext>
            </a:extLst>
          </p:cNvPr>
          <p:cNvSpPr/>
          <p:nvPr/>
        </p:nvSpPr>
        <p:spPr>
          <a:xfrm>
            <a:off x="6647133" y="319425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18D0C9AF-DC55-4517-8583-2AB581AC8162}"/>
              </a:ext>
            </a:extLst>
          </p:cNvPr>
          <p:cNvSpPr txBox="1"/>
          <p:nvPr/>
        </p:nvSpPr>
        <p:spPr>
          <a:xfrm>
            <a:off x="6063228" y="2824921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2p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4FFED41C-E32F-48AE-901B-0BF45A8BC9B9}"/>
              </a:ext>
            </a:extLst>
          </p:cNvPr>
          <p:cNvSpPr/>
          <p:nvPr/>
        </p:nvSpPr>
        <p:spPr>
          <a:xfrm rot="16200000">
            <a:off x="5455383" y="331353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F481B70-4D0F-44B3-95F8-AA7D57F07733}"/>
              </a:ext>
            </a:extLst>
          </p:cNvPr>
          <p:cNvSpPr/>
          <p:nvPr/>
        </p:nvSpPr>
        <p:spPr>
          <a:xfrm>
            <a:off x="3715139" y="484758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01875729-7342-4B0B-B427-78BEDCDF7D92}"/>
              </a:ext>
            </a:extLst>
          </p:cNvPr>
          <p:cNvSpPr/>
          <p:nvPr/>
        </p:nvSpPr>
        <p:spPr>
          <a:xfrm rot="16200000">
            <a:off x="3696364" y="4980113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283C2A2F-E51C-4F3F-AB27-641ED9AD7BA6}"/>
              </a:ext>
            </a:extLst>
          </p:cNvPr>
          <p:cNvSpPr/>
          <p:nvPr/>
        </p:nvSpPr>
        <p:spPr>
          <a:xfrm rot="5400000">
            <a:off x="3904305" y="5009643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E4E2E19-A065-49A7-9504-BE1E074BE260}"/>
              </a:ext>
            </a:extLst>
          </p:cNvPr>
          <p:cNvSpPr/>
          <p:nvPr/>
        </p:nvSpPr>
        <p:spPr>
          <a:xfrm>
            <a:off x="4453236" y="4847579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A2D89FB2-F680-443C-AA76-366073D48AC1}"/>
              </a:ext>
            </a:extLst>
          </p:cNvPr>
          <p:cNvSpPr/>
          <p:nvPr/>
        </p:nvSpPr>
        <p:spPr>
          <a:xfrm rot="16200000">
            <a:off x="4434461" y="4980112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5D7F238-E4BC-4DD0-BEED-C3668B018502}"/>
              </a:ext>
            </a:extLst>
          </p:cNvPr>
          <p:cNvSpPr txBox="1"/>
          <p:nvPr/>
        </p:nvSpPr>
        <p:spPr>
          <a:xfrm>
            <a:off x="4453236" y="4526709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02CACC3-854B-4675-93E2-8B47A6B80001}"/>
              </a:ext>
            </a:extLst>
          </p:cNvPr>
          <p:cNvSpPr txBox="1"/>
          <p:nvPr/>
        </p:nvSpPr>
        <p:spPr>
          <a:xfrm>
            <a:off x="3775416" y="4516112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151BF8E6-3E47-4370-A638-B0B24C649687}"/>
              </a:ext>
            </a:extLst>
          </p:cNvPr>
          <p:cNvSpPr/>
          <p:nvPr/>
        </p:nvSpPr>
        <p:spPr>
          <a:xfrm rot="5400000">
            <a:off x="4666623" y="4997581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8C55B2-1366-400F-8BF4-9D1BCEE3DA29}"/>
              </a:ext>
            </a:extLst>
          </p:cNvPr>
          <p:cNvSpPr/>
          <p:nvPr/>
        </p:nvSpPr>
        <p:spPr>
          <a:xfrm>
            <a:off x="5363283" y="486504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95B6692-B92A-48E5-ACBE-9921A6E55183}"/>
              </a:ext>
            </a:extLst>
          </p:cNvPr>
          <p:cNvSpPr/>
          <p:nvPr/>
        </p:nvSpPr>
        <p:spPr>
          <a:xfrm>
            <a:off x="5952198" y="486504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818DE9F-10E4-4DD6-AAEE-3A683F9DCD9D}"/>
              </a:ext>
            </a:extLst>
          </p:cNvPr>
          <p:cNvSpPr/>
          <p:nvPr/>
        </p:nvSpPr>
        <p:spPr>
          <a:xfrm>
            <a:off x="6531588" y="4868318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1E7F7011-5DE7-4CD4-A580-A7FA33F4A922}"/>
              </a:ext>
            </a:extLst>
          </p:cNvPr>
          <p:cNvSpPr txBox="1"/>
          <p:nvPr/>
        </p:nvSpPr>
        <p:spPr>
          <a:xfrm>
            <a:off x="5947683" y="449898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2p</a:t>
            </a:r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07F35AB0-54F8-4D69-A80D-957E3EA7A0E2}"/>
              </a:ext>
            </a:extLst>
          </p:cNvPr>
          <p:cNvSpPr/>
          <p:nvPr/>
        </p:nvSpPr>
        <p:spPr>
          <a:xfrm rot="16200000">
            <a:off x="5339838" y="4987602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962AAE2A-8CE2-4EC4-8564-E9F334E044E1}"/>
              </a:ext>
            </a:extLst>
          </p:cNvPr>
          <p:cNvSpPr/>
          <p:nvPr/>
        </p:nvSpPr>
        <p:spPr>
          <a:xfrm>
            <a:off x="7384850" y="533493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55E8388F-07D6-428F-8902-6563706E4035}"/>
              </a:ext>
            </a:extLst>
          </p:cNvPr>
          <p:cNvSpPr/>
          <p:nvPr/>
        </p:nvSpPr>
        <p:spPr>
          <a:xfrm rot="16200000">
            <a:off x="7366075" y="5467470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Arrow: Right 39">
            <a:extLst>
              <a:ext uri="{FF2B5EF4-FFF2-40B4-BE49-F238E27FC236}">
                <a16:creationId xmlns:a16="http://schemas.microsoft.com/office/drawing/2014/main" id="{A9E0835D-0680-4C5E-A34D-E9D838D3560D}"/>
              </a:ext>
            </a:extLst>
          </p:cNvPr>
          <p:cNvSpPr/>
          <p:nvPr/>
        </p:nvSpPr>
        <p:spPr>
          <a:xfrm rot="5400000">
            <a:off x="7574016" y="5497000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CF2F56DA-AE42-4026-9ED0-8E1C6896FDEB}"/>
              </a:ext>
            </a:extLst>
          </p:cNvPr>
          <p:cNvSpPr/>
          <p:nvPr/>
        </p:nvSpPr>
        <p:spPr>
          <a:xfrm>
            <a:off x="8122947" y="5334936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979C6FF9-C69C-4A2B-9BBE-EF2844822A03}"/>
              </a:ext>
            </a:extLst>
          </p:cNvPr>
          <p:cNvSpPr/>
          <p:nvPr/>
        </p:nvSpPr>
        <p:spPr>
          <a:xfrm rot="16200000">
            <a:off x="8104172" y="546746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DAA78A3-F3FD-4968-8DA0-58F91B070E00}"/>
              </a:ext>
            </a:extLst>
          </p:cNvPr>
          <p:cNvSpPr txBox="1"/>
          <p:nvPr/>
        </p:nvSpPr>
        <p:spPr>
          <a:xfrm>
            <a:off x="8122947" y="501406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748D3E2-97AE-4EEF-9274-C4257CBF3F2D}"/>
              </a:ext>
            </a:extLst>
          </p:cNvPr>
          <p:cNvSpPr txBox="1"/>
          <p:nvPr/>
        </p:nvSpPr>
        <p:spPr>
          <a:xfrm>
            <a:off x="7445127" y="5003469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59B9929B-BA90-45FA-9E35-53E946E7A120}"/>
              </a:ext>
            </a:extLst>
          </p:cNvPr>
          <p:cNvSpPr/>
          <p:nvPr/>
        </p:nvSpPr>
        <p:spPr>
          <a:xfrm rot="5400000">
            <a:off x="8336334" y="548493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52EC53D-9019-4067-A1C1-33FAAFC19534}"/>
              </a:ext>
            </a:extLst>
          </p:cNvPr>
          <p:cNvSpPr/>
          <p:nvPr/>
        </p:nvSpPr>
        <p:spPr>
          <a:xfrm>
            <a:off x="9032994" y="535240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94E956A5-BE58-475C-BEC6-B73533CC73C4}"/>
              </a:ext>
            </a:extLst>
          </p:cNvPr>
          <p:cNvSpPr/>
          <p:nvPr/>
        </p:nvSpPr>
        <p:spPr>
          <a:xfrm>
            <a:off x="9621909" y="535240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06B5CA8-D6D3-4901-827D-91CA01286F13}"/>
              </a:ext>
            </a:extLst>
          </p:cNvPr>
          <p:cNvSpPr/>
          <p:nvPr/>
        </p:nvSpPr>
        <p:spPr>
          <a:xfrm>
            <a:off x="10201299" y="5355675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2264140-25C4-458A-BB50-665388FB5C58}"/>
              </a:ext>
            </a:extLst>
          </p:cNvPr>
          <p:cNvSpPr txBox="1"/>
          <p:nvPr/>
        </p:nvSpPr>
        <p:spPr>
          <a:xfrm>
            <a:off x="9617394" y="498634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2p</a:t>
            </a:r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1BC68F68-DAA9-44F6-96C6-8496EE0E1DD0}"/>
              </a:ext>
            </a:extLst>
          </p:cNvPr>
          <p:cNvSpPr/>
          <p:nvPr/>
        </p:nvSpPr>
        <p:spPr>
          <a:xfrm rot="16200000">
            <a:off x="9009549" y="547495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6BA3082A-7F13-4219-8EE8-A6FA03CD70E4}"/>
              </a:ext>
            </a:extLst>
          </p:cNvPr>
          <p:cNvSpPr/>
          <p:nvPr/>
        </p:nvSpPr>
        <p:spPr>
          <a:xfrm>
            <a:off x="3705614" y="6135545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Arrow: Right 51">
            <a:extLst>
              <a:ext uri="{FF2B5EF4-FFF2-40B4-BE49-F238E27FC236}">
                <a16:creationId xmlns:a16="http://schemas.microsoft.com/office/drawing/2014/main" id="{C86724B4-12E0-462F-B6D2-D26DC8E7DA80}"/>
              </a:ext>
            </a:extLst>
          </p:cNvPr>
          <p:cNvSpPr/>
          <p:nvPr/>
        </p:nvSpPr>
        <p:spPr>
          <a:xfrm rot="16200000">
            <a:off x="3686839" y="626807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Arrow: Right 52">
            <a:extLst>
              <a:ext uri="{FF2B5EF4-FFF2-40B4-BE49-F238E27FC236}">
                <a16:creationId xmlns:a16="http://schemas.microsoft.com/office/drawing/2014/main" id="{DD302813-EB58-43F9-9ED3-E62D5DE01FC5}"/>
              </a:ext>
            </a:extLst>
          </p:cNvPr>
          <p:cNvSpPr/>
          <p:nvPr/>
        </p:nvSpPr>
        <p:spPr>
          <a:xfrm rot="5400000">
            <a:off x="3894780" y="629760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4BCA94E2-FA9D-4473-89D2-488351AF6713}"/>
              </a:ext>
            </a:extLst>
          </p:cNvPr>
          <p:cNvSpPr/>
          <p:nvPr/>
        </p:nvSpPr>
        <p:spPr>
          <a:xfrm>
            <a:off x="4443711" y="613554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Arrow: Right 54">
            <a:extLst>
              <a:ext uri="{FF2B5EF4-FFF2-40B4-BE49-F238E27FC236}">
                <a16:creationId xmlns:a16="http://schemas.microsoft.com/office/drawing/2014/main" id="{B843874C-E462-459D-811E-BFEF01872E57}"/>
              </a:ext>
            </a:extLst>
          </p:cNvPr>
          <p:cNvSpPr/>
          <p:nvPr/>
        </p:nvSpPr>
        <p:spPr>
          <a:xfrm rot="16200000">
            <a:off x="4424936" y="626807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B234579F-9014-44A1-9429-00751EF6A28C}"/>
              </a:ext>
            </a:extLst>
          </p:cNvPr>
          <p:cNvSpPr txBox="1"/>
          <p:nvPr/>
        </p:nvSpPr>
        <p:spPr>
          <a:xfrm>
            <a:off x="4443711" y="5814674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BEEDFE-2DE3-4FE1-ACD3-0F8A77F08835}"/>
              </a:ext>
            </a:extLst>
          </p:cNvPr>
          <p:cNvSpPr txBox="1"/>
          <p:nvPr/>
        </p:nvSpPr>
        <p:spPr>
          <a:xfrm>
            <a:off x="3765891" y="5804077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1s</a:t>
            </a:r>
          </a:p>
        </p:txBody>
      </p:sp>
      <p:sp>
        <p:nvSpPr>
          <p:cNvPr id="58" name="Arrow: Right 57">
            <a:extLst>
              <a:ext uri="{FF2B5EF4-FFF2-40B4-BE49-F238E27FC236}">
                <a16:creationId xmlns:a16="http://schemas.microsoft.com/office/drawing/2014/main" id="{767953AC-82B8-4E1C-98D3-598724C9F949}"/>
              </a:ext>
            </a:extLst>
          </p:cNvPr>
          <p:cNvSpPr/>
          <p:nvPr/>
        </p:nvSpPr>
        <p:spPr>
          <a:xfrm rot="5400000">
            <a:off x="4657098" y="628554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43BEF8A4-4F3B-4842-96EB-11F4ED75F61F}"/>
              </a:ext>
            </a:extLst>
          </p:cNvPr>
          <p:cNvSpPr/>
          <p:nvPr/>
        </p:nvSpPr>
        <p:spPr>
          <a:xfrm>
            <a:off x="5353758" y="6153012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930E7164-81B5-4AD6-91B7-E2C7ED5E7036}"/>
              </a:ext>
            </a:extLst>
          </p:cNvPr>
          <p:cNvSpPr/>
          <p:nvPr/>
        </p:nvSpPr>
        <p:spPr>
          <a:xfrm>
            <a:off x="5942673" y="6153012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E8C5FC-BAFC-41C2-9A7C-03AD99520DFB}"/>
              </a:ext>
            </a:extLst>
          </p:cNvPr>
          <p:cNvSpPr/>
          <p:nvPr/>
        </p:nvSpPr>
        <p:spPr>
          <a:xfrm>
            <a:off x="6522063" y="615628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72426CE1-E977-45C1-8B3C-6B87D2F66119}"/>
              </a:ext>
            </a:extLst>
          </p:cNvPr>
          <p:cNvSpPr txBox="1"/>
          <p:nvPr/>
        </p:nvSpPr>
        <p:spPr>
          <a:xfrm>
            <a:off x="5938158" y="5786951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2p</a:t>
            </a:r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A093C713-E4E0-4310-B71E-A64E7DE30E7B}"/>
              </a:ext>
            </a:extLst>
          </p:cNvPr>
          <p:cNvSpPr/>
          <p:nvPr/>
        </p:nvSpPr>
        <p:spPr>
          <a:xfrm rot="16200000">
            <a:off x="5330313" y="627556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Arrow: Right 63">
            <a:extLst>
              <a:ext uri="{FF2B5EF4-FFF2-40B4-BE49-F238E27FC236}">
                <a16:creationId xmlns:a16="http://schemas.microsoft.com/office/drawing/2014/main" id="{4891AB78-9566-406E-94FB-E150740F9F54}"/>
              </a:ext>
            </a:extLst>
          </p:cNvPr>
          <p:cNvSpPr/>
          <p:nvPr/>
        </p:nvSpPr>
        <p:spPr>
          <a:xfrm rot="16200000">
            <a:off x="5939913" y="499712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9D815ABA-0AA4-4F51-A098-E6CA3F91F4C0}"/>
              </a:ext>
            </a:extLst>
          </p:cNvPr>
          <p:cNvSpPr/>
          <p:nvPr/>
        </p:nvSpPr>
        <p:spPr>
          <a:xfrm rot="16200000">
            <a:off x="9588939" y="547495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Arrow: Right 65">
            <a:extLst>
              <a:ext uri="{FF2B5EF4-FFF2-40B4-BE49-F238E27FC236}">
                <a16:creationId xmlns:a16="http://schemas.microsoft.com/office/drawing/2014/main" id="{628765C9-A7C1-4BC0-9C96-36223CE087D4}"/>
              </a:ext>
            </a:extLst>
          </p:cNvPr>
          <p:cNvSpPr/>
          <p:nvPr/>
        </p:nvSpPr>
        <p:spPr>
          <a:xfrm rot="16200000">
            <a:off x="10167035" y="546746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Arrow: Right 66">
            <a:extLst>
              <a:ext uri="{FF2B5EF4-FFF2-40B4-BE49-F238E27FC236}">
                <a16:creationId xmlns:a16="http://schemas.microsoft.com/office/drawing/2014/main" id="{7D71CF0F-FF3E-4526-A465-A03569D1FF4C}"/>
              </a:ext>
            </a:extLst>
          </p:cNvPr>
          <p:cNvSpPr/>
          <p:nvPr/>
        </p:nvSpPr>
        <p:spPr>
          <a:xfrm rot="16200000">
            <a:off x="5897800" y="626807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Arrow: Right 67">
            <a:extLst>
              <a:ext uri="{FF2B5EF4-FFF2-40B4-BE49-F238E27FC236}">
                <a16:creationId xmlns:a16="http://schemas.microsoft.com/office/drawing/2014/main" id="{B987E415-CE87-4500-B0C4-0D2F4974551C}"/>
              </a:ext>
            </a:extLst>
          </p:cNvPr>
          <p:cNvSpPr/>
          <p:nvPr/>
        </p:nvSpPr>
        <p:spPr>
          <a:xfrm rot="16200000">
            <a:off x="6493960" y="625650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Arrow: Right 68">
            <a:extLst>
              <a:ext uri="{FF2B5EF4-FFF2-40B4-BE49-F238E27FC236}">
                <a16:creationId xmlns:a16="http://schemas.microsoft.com/office/drawing/2014/main" id="{D547174F-1996-4CAC-9424-AE3BBE505499}"/>
              </a:ext>
            </a:extLst>
          </p:cNvPr>
          <p:cNvSpPr/>
          <p:nvPr/>
        </p:nvSpPr>
        <p:spPr>
          <a:xfrm rot="5400000">
            <a:off x="5574586" y="6294143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6090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996E14-442C-4E3B-986E-4F0338DCA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/>
          <a:p>
            <a:r>
              <a:rPr lang="en-US" dirty="0"/>
              <a:t>Box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ACC05-CDD3-4170-A277-2DBB6B2199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2409825"/>
            <a:ext cx="12191999" cy="4448175"/>
          </a:xfrm>
        </p:spPr>
        <p:txBody>
          <a:bodyPr>
            <a:normAutofit/>
          </a:bodyPr>
          <a:lstStyle/>
          <a:p>
            <a:r>
              <a:rPr lang="en-US" sz="3600" dirty="0"/>
              <a:t>d has 5 shapes and therefore 5 boxes</a:t>
            </a:r>
          </a:p>
          <a:p>
            <a:r>
              <a:rPr lang="en-US" sz="3600" dirty="0">
                <a:sym typeface="Wingdings" panose="05000000000000000000" pitchFamily="2" charset="2"/>
              </a:rPr>
              <a:t>Sc - [</a:t>
            </a:r>
            <a:r>
              <a:rPr lang="en-US" sz="3600" dirty="0" err="1">
                <a:sym typeface="Wingdings" panose="05000000000000000000" pitchFamily="2" charset="2"/>
              </a:rPr>
              <a:t>Ar</a:t>
            </a:r>
            <a:r>
              <a:rPr lang="en-US" sz="3600" dirty="0">
                <a:sym typeface="Wingdings" panose="05000000000000000000" pitchFamily="2" charset="2"/>
              </a:rPr>
              <a:t>]4</a:t>
            </a:r>
            <a:r>
              <a:rPr lang="en-US" sz="3600" dirty="0"/>
              <a:t>s</a:t>
            </a:r>
            <a:r>
              <a:rPr lang="en-US" sz="3600" baseline="30000" dirty="0"/>
              <a:t>2</a:t>
            </a:r>
            <a:r>
              <a:rPr lang="en-US" sz="3600" dirty="0">
                <a:sym typeface="Wingdings" panose="05000000000000000000" pitchFamily="2" charset="2"/>
              </a:rPr>
              <a:t>3</a:t>
            </a:r>
            <a:r>
              <a:rPr lang="en-US" sz="3600" dirty="0"/>
              <a:t>d</a:t>
            </a:r>
            <a:r>
              <a:rPr lang="en-US" sz="3600" baseline="30000" dirty="0"/>
              <a:t>1		</a:t>
            </a:r>
          </a:p>
          <a:p>
            <a:pPr lvl="8"/>
            <a:r>
              <a:rPr lang="en-US" sz="3000" dirty="0">
                <a:sym typeface="Wingdings" panose="05000000000000000000" pitchFamily="2" charset="2"/>
              </a:rPr>
              <a:t>[</a:t>
            </a:r>
            <a:r>
              <a:rPr lang="en-US" sz="3000" dirty="0" err="1">
                <a:sym typeface="Wingdings" panose="05000000000000000000" pitchFamily="2" charset="2"/>
              </a:rPr>
              <a:t>Ar</a:t>
            </a:r>
            <a:r>
              <a:rPr lang="en-US" sz="3000" dirty="0">
                <a:sym typeface="Wingdings" panose="05000000000000000000" pitchFamily="2" charset="2"/>
              </a:rPr>
              <a:t>]</a:t>
            </a:r>
          </a:p>
          <a:p>
            <a:r>
              <a:rPr lang="en-US" sz="3600" dirty="0" err="1">
                <a:sym typeface="Wingdings" panose="05000000000000000000" pitchFamily="2" charset="2"/>
              </a:rPr>
              <a:t>Ti</a:t>
            </a:r>
            <a:r>
              <a:rPr lang="en-US" sz="3600" dirty="0">
                <a:sym typeface="Wingdings" panose="05000000000000000000" pitchFamily="2" charset="2"/>
              </a:rPr>
              <a:t> - [</a:t>
            </a:r>
            <a:r>
              <a:rPr lang="en-US" sz="3600" dirty="0" err="1">
                <a:sym typeface="Wingdings" panose="05000000000000000000" pitchFamily="2" charset="2"/>
              </a:rPr>
              <a:t>Ar</a:t>
            </a:r>
            <a:r>
              <a:rPr lang="en-US" sz="3600" dirty="0">
                <a:sym typeface="Wingdings" panose="05000000000000000000" pitchFamily="2" charset="2"/>
              </a:rPr>
              <a:t>]4</a:t>
            </a:r>
            <a:r>
              <a:rPr lang="en-US" sz="3600" dirty="0"/>
              <a:t>s</a:t>
            </a:r>
            <a:r>
              <a:rPr lang="en-US" sz="3600" baseline="30000" dirty="0"/>
              <a:t>2</a:t>
            </a:r>
            <a:r>
              <a:rPr lang="en-US" sz="3600" dirty="0">
                <a:sym typeface="Wingdings" panose="05000000000000000000" pitchFamily="2" charset="2"/>
              </a:rPr>
              <a:t>3</a:t>
            </a:r>
            <a:r>
              <a:rPr lang="en-US" sz="3600" dirty="0"/>
              <a:t>d</a:t>
            </a:r>
            <a:r>
              <a:rPr lang="en-US" sz="3600" baseline="30000" dirty="0"/>
              <a:t>2	</a:t>
            </a:r>
            <a:r>
              <a:rPr lang="en-US" sz="3600" dirty="0">
                <a:sym typeface="Wingdings" panose="05000000000000000000" pitchFamily="2" charset="2"/>
              </a:rPr>
              <a:t> </a:t>
            </a:r>
          </a:p>
          <a:p>
            <a:pPr lvl="8"/>
            <a:r>
              <a:rPr lang="en-US" sz="3000" dirty="0">
                <a:sym typeface="Wingdings" panose="05000000000000000000" pitchFamily="2" charset="2"/>
              </a:rPr>
              <a:t>[</a:t>
            </a:r>
            <a:r>
              <a:rPr lang="en-US" sz="3000" dirty="0" err="1">
                <a:sym typeface="Wingdings" panose="05000000000000000000" pitchFamily="2" charset="2"/>
              </a:rPr>
              <a:t>Ar</a:t>
            </a:r>
            <a:r>
              <a:rPr lang="en-US" sz="3000" dirty="0">
                <a:sym typeface="Wingdings" panose="05000000000000000000" pitchFamily="2" charset="2"/>
              </a:rPr>
              <a:t>]</a:t>
            </a:r>
          </a:p>
          <a:p>
            <a:r>
              <a:rPr lang="en-US" sz="3600" dirty="0">
                <a:sym typeface="Wingdings" panose="05000000000000000000" pitchFamily="2" charset="2"/>
              </a:rPr>
              <a:t>V - [</a:t>
            </a:r>
            <a:r>
              <a:rPr lang="en-US" sz="3600" dirty="0" err="1">
                <a:sym typeface="Wingdings" panose="05000000000000000000" pitchFamily="2" charset="2"/>
              </a:rPr>
              <a:t>Ar</a:t>
            </a:r>
            <a:r>
              <a:rPr lang="en-US" sz="3600" dirty="0">
                <a:sym typeface="Wingdings" panose="05000000000000000000" pitchFamily="2" charset="2"/>
              </a:rPr>
              <a:t>]4</a:t>
            </a:r>
            <a:r>
              <a:rPr lang="en-US" sz="3600" dirty="0"/>
              <a:t>s</a:t>
            </a:r>
            <a:r>
              <a:rPr lang="en-US" sz="3600" baseline="30000" dirty="0"/>
              <a:t>2</a:t>
            </a:r>
            <a:r>
              <a:rPr lang="en-US" sz="3600" dirty="0">
                <a:sym typeface="Wingdings" panose="05000000000000000000" pitchFamily="2" charset="2"/>
              </a:rPr>
              <a:t>3</a:t>
            </a:r>
            <a:r>
              <a:rPr lang="en-US" sz="3600" dirty="0"/>
              <a:t>d</a:t>
            </a:r>
            <a:r>
              <a:rPr lang="en-US" sz="3600" baseline="30000" dirty="0"/>
              <a:t>3	</a:t>
            </a:r>
            <a:endParaRPr lang="en-US" sz="3600" dirty="0">
              <a:sym typeface="Wingdings" panose="05000000000000000000" pitchFamily="2" charset="2"/>
            </a:endParaRPr>
          </a:p>
          <a:p>
            <a:pPr lvl="8"/>
            <a:r>
              <a:rPr lang="en-US" sz="3000" dirty="0">
                <a:sym typeface="Wingdings" panose="05000000000000000000" pitchFamily="2" charset="2"/>
              </a:rPr>
              <a:t>[</a:t>
            </a:r>
            <a:r>
              <a:rPr lang="en-US" sz="3000" dirty="0" err="1">
                <a:sym typeface="Wingdings" panose="05000000000000000000" pitchFamily="2" charset="2"/>
              </a:rPr>
              <a:t>Ar</a:t>
            </a:r>
            <a:r>
              <a:rPr lang="en-US" sz="3000" dirty="0">
                <a:sym typeface="Wingdings" panose="05000000000000000000" pitchFamily="2" charset="2"/>
              </a:rPr>
              <a:t>]</a:t>
            </a:r>
          </a:p>
          <a:p>
            <a:pPr lvl="8"/>
            <a:endParaRPr lang="en-US" sz="3000" dirty="0"/>
          </a:p>
          <a:p>
            <a:endParaRPr lang="en-US" dirty="0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DC3ADDB4-6A42-4A3C-9993-45716DAA3FFA}"/>
              </a:ext>
            </a:extLst>
          </p:cNvPr>
          <p:cNvSpPr/>
          <p:nvPr/>
        </p:nvSpPr>
        <p:spPr>
          <a:xfrm>
            <a:off x="5036958" y="377759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Arrow: Right 73">
            <a:extLst>
              <a:ext uri="{FF2B5EF4-FFF2-40B4-BE49-F238E27FC236}">
                <a16:creationId xmlns:a16="http://schemas.microsoft.com/office/drawing/2014/main" id="{DF160235-4E96-4EE0-A9FF-67920C4B5554}"/>
              </a:ext>
            </a:extLst>
          </p:cNvPr>
          <p:cNvSpPr/>
          <p:nvPr/>
        </p:nvSpPr>
        <p:spPr>
          <a:xfrm rot="16200000">
            <a:off x="5018183" y="391012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05DB3148-ECC4-4A47-A6BF-EF960E078D76}"/>
              </a:ext>
            </a:extLst>
          </p:cNvPr>
          <p:cNvSpPr txBox="1"/>
          <p:nvPr/>
        </p:nvSpPr>
        <p:spPr>
          <a:xfrm>
            <a:off x="5036958" y="345672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4s</a:t>
            </a:r>
          </a:p>
        </p:txBody>
      </p:sp>
      <p:sp>
        <p:nvSpPr>
          <p:cNvPr id="77" name="Arrow: Right 76">
            <a:extLst>
              <a:ext uri="{FF2B5EF4-FFF2-40B4-BE49-F238E27FC236}">
                <a16:creationId xmlns:a16="http://schemas.microsoft.com/office/drawing/2014/main" id="{2F611215-802A-411E-B8E0-390182D7B32A}"/>
              </a:ext>
            </a:extLst>
          </p:cNvPr>
          <p:cNvSpPr/>
          <p:nvPr/>
        </p:nvSpPr>
        <p:spPr>
          <a:xfrm rot="5400000">
            <a:off x="5250345" y="392759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04D7CC0A-856C-4E70-8778-A6243229202D}"/>
              </a:ext>
            </a:extLst>
          </p:cNvPr>
          <p:cNvSpPr/>
          <p:nvPr/>
        </p:nvSpPr>
        <p:spPr>
          <a:xfrm>
            <a:off x="5947005" y="3795061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98887675-27B7-43FC-A920-C4FB35DB75E6}"/>
              </a:ext>
            </a:extLst>
          </p:cNvPr>
          <p:cNvSpPr/>
          <p:nvPr/>
        </p:nvSpPr>
        <p:spPr>
          <a:xfrm>
            <a:off x="6535920" y="3795061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EAB99BEE-6D87-4CD8-A35B-1A27E9334A12}"/>
              </a:ext>
            </a:extLst>
          </p:cNvPr>
          <p:cNvSpPr/>
          <p:nvPr/>
        </p:nvSpPr>
        <p:spPr>
          <a:xfrm>
            <a:off x="7115310" y="378880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DE41ECC9-37CE-4755-9CF1-1E20BAAEEA0A}"/>
              </a:ext>
            </a:extLst>
          </p:cNvPr>
          <p:cNvSpPr txBox="1"/>
          <p:nvPr/>
        </p:nvSpPr>
        <p:spPr>
          <a:xfrm>
            <a:off x="6531405" y="3429000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3d</a:t>
            </a:r>
          </a:p>
        </p:txBody>
      </p:sp>
      <p:sp>
        <p:nvSpPr>
          <p:cNvPr id="82" name="Arrow: Right 81">
            <a:extLst>
              <a:ext uri="{FF2B5EF4-FFF2-40B4-BE49-F238E27FC236}">
                <a16:creationId xmlns:a16="http://schemas.microsoft.com/office/drawing/2014/main" id="{19370B6C-F897-4EFB-B9D3-654181F6032E}"/>
              </a:ext>
            </a:extLst>
          </p:cNvPr>
          <p:cNvSpPr/>
          <p:nvPr/>
        </p:nvSpPr>
        <p:spPr>
          <a:xfrm rot="16200000">
            <a:off x="5923560" y="391761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70596129-A013-4376-9B13-648C43DFC3B4}"/>
              </a:ext>
            </a:extLst>
          </p:cNvPr>
          <p:cNvSpPr/>
          <p:nvPr/>
        </p:nvSpPr>
        <p:spPr>
          <a:xfrm>
            <a:off x="7704225" y="378880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0AEFE3A6-5827-40F1-B53D-43B406CCF275}"/>
              </a:ext>
            </a:extLst>
          </p:cNvPr>
          <p:cNvSpPr/>
          <p:nvPr/>
        </p:nvSpPr>
        <p:spPr>
          <a:xfrm>
            <a:off x="8293140" y="3788807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DEA059BA-7BAE-48A3-B7D4-B9E51F7B4016}"/>
              </a:ext>
            </a:extLst>
          </p:cNvPr>
          <p:cNvSpPr/>
          <p:nvPr/>
        </p:nvSpPr>
        <p:spPr>
          <a:xfrm>
            <a:off x="5018043" y="5026996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Arrow: Right 87">
            <a:extLst>
              <a:ext uri="{FF2B5EF4-FFF2-40B4-BE49-F238E27FC236}">
                <a16:creationId xmlns:a16="http://schemas.microsoft.com/office/drawing/2014/main" id="{9CEEA902-FCB7-4242-9E60-3AD08605E5F6}"/>
              </a:ext>
            </a:extLst>
          </p:cNvPr>
          <p:cNvSpPr/>
          <p:nvPr/>
        </p:nvSpPr>
        <p:spPr>
          <a:xfrm rot="16200000">
            <a:off x="4999268" y="515952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F7CF5F3-6437-4DAC-8760-97DCA6568667}"/>
              </a:ext>
            </a:extLst>
          </p:cNvPr>
          <p:cNvSpPr txBox="1"/>
          <p:nvPr/>
        </p:nvSpPr>
        <p:spPr>
          <a:xfrm>
            <a:off x="5018043" y="470612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4s</a:t>
            </a:r>
          </a:p>
        </p:txBody>
      </p:sp>
      <p:sp>
        <p:nvSpPr>
          <p:cNvPr id="90" name="Arrow: Right 89">
            <a:extLst>
              <a:ext uri="{FF2B5EF4-FFF2-40B4-BE49-F238E27FC236}">
                <a16:creationId xmlns:a16="http://schemas.microsoft.com/office/drawing/2014/main" id="{99C44663-730D-4718-B31A-9B82B285332F}"/>
              </a:ext>
            </a:extLst>
          </p:cNvPr>
          <p:cNvSpPr/>
          <p:nvPr/>
        </p:nvSpPr>
        <p:spPr>
          <a:xfrm rot="5400000">
            <a:off x="5231430" y="517699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A0A02C2B-5E90-4B22-BADD-4F1A26941158}"/>
              </a:ext>
            </a:extLst>
          </p:cNvPr>
          <p:cNvSpPr/>
          <p:nvPr/>
        </p:nvSpPr>
        <p:spPr>
          <a:xfrm>
            <a:off x="5928090" y="504446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FD982FDD-1AB9-4E63-838E-245F7B93A4CA}"/>
              </a:ext>
            </a:extLst>
          </p:cNvPr>
          <p:cNvSpPr/>
          <p:nvPr/>
        </p:nvSpPr>
        <p:spPr>
          <a:xfrm>
            <a:off x="6517005" y="504446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42C5A674-9589-4420-8428-59D0F8FAD86D}"/>
              </a:ext>
            </a:extLst>
          </p:cNvPr>
          <p:cNvSpPr/>
          <p:nvPr/>
        </p:nvSpPr>
        <p:spPr>
          <a:xfrm>
            <a:off x="7096395" y="503821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D55FC5CE-4405-4631-A6F8-76FC71135C7A}"/>
              </a:ext>
            </a:extLst>
          </p:cNvPr>
          <p:cNvSpPr txBox="1"/>
          <p:nvPr/>
        </p:nvSpPr>
        <p:spPr>
          <a:xfrm>
            <a:off x="6512490" y="467840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3d</a:t>
            </a:r>
          </a:p>
        </p:txBody>
      </p:sp>
      <p:sp>
        <p:nvSpPr>
          <p:cNvPr id="95" name="Arrow: Right 94">
            <a:extLst>
              <a:ext uri="{FF2B5EF4-FFF2-40B4-BE49-F238E27FC236}">
                <a16:creationId xmlns:a16="http://schemas.microsoft.com/office/drawing/2014/main" id="{D5412434-C13A-4869-B921-F7EE9BEC2189}"/>
              </a:ext>
            </a:extLst>
          </p:cNvPr>
          <p:cNvSpPr/>
          <p:nvPr/>
        </p:nvSpPr>
        <p:spPr>
          <a:xfrm rot="16200000">
            <a:off x="5904645" y="516701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3CC510D8-64AB-44E8-ADB8-98208937764A}"/>
              </a:ext>
            </a:extLst>
          </p:cNvPr>
          <p:cNvSpPr/>
          <p:nvPr/>
        </p:nvSpPr>
        <p:spPr>
          <a:xfrm>
            <a:off x="7685310" y="503821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BDDC599-DAD6-4D53-9125-45EFB89CABDB}"/>
              </a:ext>
            </a:extLst>
          </p:cNvPr>
          <p:cNvSpPr/>
          <p:nvPr/>
        </p:nvSpPr>
        <p:spPr>
          <a:xfrm>
            <a:off x="8274225" y="503821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ectangle 97">
            <a:extLst>
              <a:ext uri="{FF2B5EF4-FFF2-40B4-BE49-F238E27FC236}">
                <a16:creationId xmlns:a16="http://schemas.microsoft.com/office/drawing/2014/main" id="{DAC69101-8DF2-4412-BDF7-D9D39DE38CC3}"/>
              </a:ext>
            </a:extLst>
          </p:cNvPr>
          <p:cNvSpPr/>
          <p:nvPr/>
        </p:nvSpPr>
        <p:spPr>
          <a:xfrm>
            <a:off x="5008518" y="6243546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Arrow: Right 98">
            <a:extLst>
              <a:ext uri="{FF2B5EF4-FFF2-40B4-BE49-F238E27FC236}">
                <a16:creationId xmlns:a16="http://schemas.microsoft.com/office/drawing/2014/main" id="{D7952751-82D1-48CA-A061-288CAA325041}"/>
              </a:ext>
            </a:extLst>
          </p:cNvPr>
          <p:cNvSpPr/>
          <p:nvPr/>
        </p:nvSpPr>
        <p:spPr>
          <a:xfrm rot="16200000">
            <a:off x="4989743" y="637607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83883A18-25CB-457C-A4CC-72122BBBB798}"/>
              </a:ext>
            </a:extLst>
          </p:cNvPr>
          <p:cNvSpPr txBox="1"/>
          <p:nvPr/>
        </p:nvSpPr>
        <p:spPr>
          <a:xfrm>
            <a:off x="5008518" y="592267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4s</a:t>
            </a:r>
          </a:p>
        </p:txBody>
      </p:sp>
      <p:sp>
        <p:nvSpPr>
          <p:cNvPr id="101" name="Arrow: Right 100">
            <a:extLst>
              <a:ext uri="{FF2B5EF4-FFF2-40B4-BE49-F238E27FC236}">
                <a16:creationId xmlns:a16="http://schemas.microsoft.com/office/drawing/2014/main" id="{6286D3AA-B0E5-4E53-ACEC-910B506B7A39}"/>
              </a:ext>
            </a:extLst>
          </p:cNvPr>
          <p:cNvSpPr/>
          <p:nvPr/>
        </p:nvSpPr>
        <p:spPr>
          <a:xfrm rot="5400000">
            <a:off x="5221905" y="639354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>
            <a:extLst>
              <a:ext uri="{FF2B5EF4-FFF2-40B4-BE49-F238E27FC236}">
                <a16:creationId xmlns:a16="http://schemas.microsoft.com/office/drawing/2014/main" id="{9C20B5E7-6D3A-469D-B4CC-3E753F37FAAE}"/>
              </a:ext>
            </a:extLst>
          </p:cNvPr>
          <p:cNvSpPr/>
          <p:nvPr/>
        </p:nvSpPr>
        <p:spPr>
          <a:xfrm>
            <a:off x="5918565" y="626101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74E9372D-8F9A-4404-BB84-6DA3B25C2104}"/>
              </a:ext>
            </a:extLst>
          </p:cNvPr>
          <p:cNvSpPr/>
          <p:nvPr/>
        </p:nvSpPr>
        <p:spPr>
          <a:xfrm>
            <a:off x="6507480" y="6261014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>
            <a:extLst>
              <a:ext uri="{FF2B5EF4-FFF2-40B4-BE49-F238E27FC236}">
                <a16:creationId xmlns:a16="http://schemas.microsoft.com/office/drawing/2014/main" id="{8D5BA2DC-369C-46A1-81B6-BA67F0C5D23A}"/>
              </a:ext>
            </a:extLst>
          </p:cNvPr>
          <p:cNvSpPr/>
          <p:nvPr/>
        </p:nvSpPr>
        <p:spPr>
          <a:xfrm>
            <a:off x="7086870" y="625476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1B42B1E6-6331-496B-BD40-1596CFC9BE55}"/>
              </a:ext>
            </a:extLst>
          </p:cNvPr>
          <p:cNvSpPr txBox="1"/>
          <p:nvPr/>
        </p:nvSpPr>
        <p:spPr>
          <a:xfrm>
            <a:off x="6502965" y="589495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3d</a:t>
            </a:r>
          </a:p>
        </p:txBody>
      </p:sp>
      <p:sp>
        <p:nvSpPr>
          <p:cNvPr id="106" name="Arrow: Right 105">
            <a:extLst>
              <a:ext uri="{FF2B5EF4-FFF2-40B4-BE49-F238E27FC236}">
                <a16:creationId xmlns:a16="http://schemas.microsoft.com/office/drawing/2014/main" id="{537C8C56-6709-40EB-926E-A10F4525BE77}"/>
              </a:ext>
            </a:extLst>
          </p:cNvPr>
          <p:cNvSpPr/>
          <p:nvPr/>
        </p:nvSpPr>
        <p:spPr>
          <a:xfrm rot="16200000">
            <a:off x="5895120" y="638356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24EB194B-C7B4-449F-8C64-4CE33E486245}"/>
              </a:ext>
            </a:extLst>
          </p:cNvPr>
          <p:cNvSpPr/>
          <p:nvPr/>
        </p:nvSpPr>
        <p:spPr>
          <a:xfrm>
            <a:off x="7675785" y="625476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>
            <a:extLst>
              <a:ext uri="{FF2B5EF4-FFF2-40B4-BE49-F238E27FC236}">
                <a16:creationId xmlns:a16="http://schemas.microsoft.com/office/drawing/2014/main" id="{3DC383C2-B4B5-441B-913A-F5719198B822}"/>
              </a:ext>
            </a:extLst>
          </p:cNvPr>
          <p:cNvSpPr/>
          <p:nvPr/>
        </p:nvSpPr>
        <p:spPr>
          <a:xfrm>
            <a:off x="8264700" y="6254760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Arrow: Right 108">
            <a:extLst>
              <a:ext uri="{FF2B5EF4-FFF2-40B4-BE49-F238E27FC236}">
                <a16:creationId xmlns:a16="http://schemas.microsoft.com/office/drawing/2014/main" id="{567823B2-B5A9-46C9-9063-E13BF8C367D1}"/>
              </a:ext>
            </a:extLst>
          </p:cNvPr>
          <p:cNvSpPr/>
          <p:nvPr/>
        </p:nvSpPr>
        <p:spPr>
          <a:xfrm rot="16200000">
            <a:off x="6466211" y="515952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Arrow: Right 109">
            <a:extLst>
              <a:ext uri="{FF2B5EF4-FFF2-40B4-BE49-F238E27FC236}">
                <a16:creationId xmlns:a16="http://schemas.microsoft.com/office/drawing/2014/main" id="{B0661612-A590-4E51-A30D-06F047263BB4}"/>
              </a:ext>
            </a:extLst>
          </p:cNvPr>
          <p:cNvSpPr/>
          <p:nvPr/>
        </p:nvSpPr>
        <p:spPr>
          <a:xfrm rot="16200000">
            <a:off x="6443531" y="638064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Arrow: Right 110">
            <a:extLst>
              <a:ext uri="{FF2B5EF4-FFF2-40B4-BE49-F238E27FC236}">
                <a16:creationId xmlns:a16="http://schemas.microsoft.com/office/drawing/2014/main" id="{6597AE7B-CD4E-4FD3-B526-D81A2D42382A}"/>
              </a:ext>
            </a:extLst>
          </p:cNvPr>
          <p:cNvSpPr/>
          <p:nvPr/>
        </p:nvSpPr>
        <p:spPr>
          <a:xfrm rot="16200000">
            <a:off x="7038255" y="637057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9289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1AF2C-03BD-4232-94FD-0F9EF484C5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TS (117) Electron Configuration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B94F2-AEA6-4B18-BFEC-D02868C74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145243"/>
            <a:ext cx="12192000" cy="4495800"/>
          </a:xfrm>
        </p:spPr>
        <p:txBody>
          <a:bodyPr>
            <a:normAutofit/>
          </a:bodyPr>
          <a:lstStyle/>
          <a:p>
            <a:r>
              <a:rPr lang="en-US" sz="4400" dirty="0"/>
              <a:t>Full configuration 1s</a:t>
            </a:r>
            <a:r>
              <a:rPr lang="en-US" sz="4400" baseline="30000" dirty="0"/>
              <a:t>2</a:t>
            </a:r>
            <a:r>
              <a:rPr lang="en-US" sz="4400" dirty="0"/>
              <a:t>2s</a:t>
            </a:r>
            <a:r>
              <a:rPr lang="en-US" sz="4400" baseline="30000" dirty="0"/>
              <a:t>2</a:t>
            </a:r>
            <a:r>
              <a:rPr lang="en-US" sz="4400" dirty="0"/>
              <a:t>2p</a:t>
            </a:r>
            <a:r>
              <a:rPr lang="en-US" sz="4400" baseline="30000" dirty="0"/>
              <a:t>6</a:t>
            </a:r>
            <a:r>
              <a:rPr lang="en-US" sz="4400" dirty="0"/>
              <a:t>3s</a:t>
            </a:r>
            <a:r>
              <a:rPr lang="en-US" sz="4400" baseline="30000" dirty="0"/>
              <a:t>2</a:t>
            </a:r>
            <a:r>
              <a:rPr lang="en-US" sz="4400" dirty="0"/>
              <a:t>3p</a:t>
            </a:r>
            <a:r>
              <a:rPr lang="en-US" sz="4400" baseline="30000" dirty="0"/>
              <a:t>6</a:t>
            </a:r>
            <a:r>
              <a:rPr lang="en-US" sz="4400" dirty="0"/>
              <a:t>4s</a:t>
            </a:r>
            <a:r>
              <a:rPr lang="en-US" sz="4400" baseline="30000" dirty="0"/>
              <a:t>2</a:t>
            </a:r>
            <a:r>
              <a:rPr lang="en-US" sz="4400" dirty="0"/>
              <a:t>3d</a:t>
            </a:r>
            <a:r>
              <a:rPr lang="en-US" sz="4400" baseline="30000" dirty="0"/>
              <a:t>10</a:t>
            </a:r>
            <a:r>
              <a:rPr lang="en-US" sz="4400" dirty="0"/>
              <a:t>4p</a:t>
            </a:r>
            <a:r>
              <a:rPr lang="en-US" sz="4400" baseline="30000" dirty="0"/>
              <a:t>6</a:t>
            </a:r>
            <a:r>
              <a:rPr lang="en-US" sz="4400" dirty="0"/>
              <a:t>5s</a:t>
            </a:r>
            <a:r>
              <a:rPr lang="en-US" sz="4400" baseline="30000" dirty="0"/>
              <a:t>2</a:t>
            </a:r>
            <a:r>
              <a:rPr lang="en-US" sz="4400" dirty="0"/>
              <a:t>4d</a:t>
            </a:r>
            <a:r>
              <a:rPr lang="en-US" sz="4400" baseline="30000" dirty="0"/>
              <a:t>10</a:t>
            </a:r>
            <a:r>
              <a:rPr lang="en-US" sz="4400" dirty="0"/>
              <a:t>5p</a:t>
            </a:r>
            <a:r>
              <a:rPr lang="en-US" sz="4400" baseline="30000" dirty="0"/>
              <a:t>6</a:t>
            </a:r>
            <a:r>
              <a:rPr lang="en-US" sz="4400" dirty="0"/>
              <a:t>6s</a:t>
            </a:r>
            <a:r>
              <a:rPr lang="en-US" sz="4400" baseline="30000" dirty="0"/>
              <a:t>2</a:t>
            </a:r>
            <a:r>
              <a:rPr lang="en-US" sz="4400" dirty="0"/>
              <a:t>4f</a:t>
            </a:r>
            <a:r>
              <a:rPr lang="en-US" sz="4400" baseline="30000" dirty="0"/>
              <a:t>14 </a:t>
            </a:r>
            <a:r>
              <a:rPr lang="en-US" sz="4400" dirty="0"/>
              <a:t>5d</a:t>
            </a:r>
            <a:r>
              <a:rPr lang="en-US" sz="4400" baseline="30000" dirty="0"/>
              <a:t>10</a:t>
            </a:r>
            <a:r>
              <a:rPr lang="en-US" sz="4400" dirty="0"/>
              <a:t>6p</a:t>
            </a:r>
            <a:r>
              <a:rPr lang="en-US" sz="4400" baseline="30000" dirty="0"/>
              <a:t>6</a:t>
            </a:r>
            <a:r>
              <a:rPr lang="en-US" sz="4400" dirty="0"/>
              <a:t>7s</a:t>
            </a:r>
            <a:r>
              <a:rPr lang="en-US" sz="4400" baseline="30000" dirty="0"/>
              <a:t>2</a:t>
            </a:r>
            <a:r>
              <a:rPr lang="en-US" sz="4400" dirty="0"/>
              <a:t>5f</a:t>
            </a:r>
            <a:r>
              <a:rPr lang="en-US" sz="4400" baseline="30000" dirty="0"/>
              <a:t>14</a:t>
            </a:r>
            <a:r>
              <a:rPr lang="en-US" sz="4400" dirty="0"/>
              <a:t>6d</a:t>
            </a:r>
            <a:r>
              <a:rPr lang="en-US" sz="4400" baseline="30000" dirty="0"/>
              <a:t>10</a:t>
            </a:r>
            <a:r>
              <a:rPr lang="en-US" sz="4400" dirty="0"/>
              <a:t>7p</a:t>
            </a:r>
            <a:r>
              <a:rPr lang="en-US" sz="4400" baseline="30000" dirty="0"/>
              <a:t>5</a:t>
            </a:r>
            <a:r>
              <a:rPr lang="en-US" sz="1400" baseline="30000" dirty="0"/>
              <a:t> 	</a:t>
            </a:r>
          </a:p>
          <a:p>
            <a:r>
              <a:rPr lang="en-US" sz="4400" dirty="0"/>
              <a:t>Shortcut [Rn] 7s</a:t>
            </a:r>
            <a:r>
              <a:rPr lang="en-US" sz="4400" baseline="30000" dirty="0"/>
              <a:t>2</a:t>
            </a:r>
            <a:r>
              <a:rPr lang="en-US" sz="4400" dirty="0"/>
              <a:t>5f</a:t>
            </a:r>
            <a:r>
              <a:rPr lang="en-US" sz="4400" baseline="30000" dirty="0"/>
              <a:t>14</a:t>
            </a:r>
            <a:r>
              <a:rPr lang="en-US" sz="4400" dirty="0"/>
              <a:t>6d</a:t>
            </a:r>
            <a:r>
              <a:rPr lang="en-US" sz="4400" baseline="30000" dirty="0"/>
              <a:t>10</a:t>
            </a:r>
            <a:r>
              <a:rPr lang="en-US" sz="4400" dirty="0"/>
              <a:t>7p</a:t>
            </a:r>
            <a:r>
              <a:rPr lang="en-US" sz="4400" baseline="30000" dirty="0"/>
              <a:t>5</a:t>
            </a:r>
            <a:r>
              <a:rPr lang="en-US" sz="1400" baseline="30000" dirty="0"/>
              <a:t> 	</a:t>
            </a:r>
          </a:p>
          <a:p>
            <a:r>
              <a:rPr lang="en-US" sz="4400" dirty="0"/>
              <a:t>Box </a:t>
            </a:r>
          </a:p>
          <a:p>
            <a:pPr marL="0" indent="0">
              <a:buNone/>
            </a:pPr>
            <a:r>
              <a:rPr lang="en-US" sz="4400" dirty="0"/>
              <a:t>[Rn]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3106DA7-F6C1-4494-B68B-5C5A824E71DE}"/>
              </a:ext>
            </a:extLst>
          </p:cNvPr>
          <p:cNvSpPr/>
          <p:nvPr/>
        </p:nvSpPr>
        <p:spPr>
          <a:xfrm>
            <a:off x="1288850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0C55CBD0-6DD9-4562-8E41-ED3A3F086B38}"/>
              </a:ext>
            </a:extLst>
          </p:cNvPr>
          <p:cNvSpPr/>
          <p:nvPr/>
        </p:nvSpPr>
        <p:spPr>
          <a:xfrm rot="16200000">
            <a:off x="1270075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0E109EC-44E5-4AF7-A0DE-1024D2B83C87}"/>
              </a:ext>
            </a:extLst>
          </p:cNvPr>
          <p:cNvSpPr/>
          <p:nvPr/>
        </p:nvSpPr>
        <p:spPr>
          <a:xfrm rot="5400000">
            <a:off x="1478016" y="624059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EFB7A96-6FA0-4B6F-8818-D4874669CBF4}"/>
              </a:ext>
            </a:extLst>
          </p:cNvPr>
          <p:cNvSpPr/>
          <p:nvPr/>
        </p:nvSpPr>
        <p:spPr>
          <a:xfrm>
            <a:off x="2172221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2FECDC5C-037D-45DD-8A15-058887F7949C}"/>
              </a:ext>
            </a:extLst>
          </p:cNvPr>
          <p:cNvSpPr/>
          <p:nvPr/>
        </p:nvSpPr>
        <p:spPr>
          <a:xfrm rot="16200000">
            <a:off x="2153446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3FC991-7E0B-44B6-BB25-A01B5D240FBD}"/>
              </a:ext>
            </a:extLst>
          </p:cNvPr>
          <p:cNvSpPr txBox="1"/>
          <p:nvPr/>
        </p:nvSpPr>
        <p:spPr>
          <a:xfrm>
            <a:off x="1349127" y="5747065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7s</a:t>
            </a: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992D79FA-745A-4A62-A81E-1953F5CBB0BE}"/>
              </a:ext>
            </a:extLst>
          </p:cNvPr>
          <p:cNvSpPr/>
          <p:nvPr/>
        </p:nvSpPr>
        <p:spPr>
          <a:xfrm rot="5400000">
            <a:off x="2385608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1BC5ECC-1427-48CE-AB91-BA959F8B37BD}"/>
              </a:ext>
            </a:extLst>
          </p:cNvPr>
          <p:cNvSpPr txBox="1"/>
          <p:nvPr/>
        </p:nvSpPr>
        <p:spPr>
          <a:xfrm>
            <a:off x="4003343" y="569173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5f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8CB66DC-6C04-4ED8-9444-8E169F97288B}"/>
              </a:ext>
            </a:extLst>
          </p:cNvPr>
          <p:cNvSpPr/>
          <p:nvPr/>
        </p:nvSpPr>
        <p:spPr>
          <a:xfrm>
            <a:off x="2753539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878FB9A7-A298-42E6-B2FC-31B00840F8CD}"/>
              </a:ext>
            </a:extLst>
          </p:cNvPr>
          <p:cNvSpPr/>
          <p:nvPr/>
        </p:nvSpPr>
        <p:spPr>
          <a:xfrm rot="16200000">
            <a:off x="2734764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FDC22917-C6C2-4928-B45C-CC72261410DF}"/>
              </a:ext>
            </a:extLst>
          </p:cNvPr>
          <p:cNvSpPr/>
          <p:nvPr/>
        </p:nvSpPr>
        <p:spPr>
          <a:xfrm rot="5400000">
            <a:off x="2966926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7820FC3-672F-44B1-8825-05C1E0E46D78}"/>
              </a:ext>
            </a:extLst>
          </p:cNvPr>
          <p:cNvSpPr/>
          <p:nvPr/>
        </p:nvSpPr>
        <p:spPr>
          <a:xfrm>
            <a:off x="3342454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Arrow: Right 22">
            <a:extLst>
              <a:ext uri="{FF2B5EF4-FFF2-40B4-BE49-F238E27FC236}">
                <a16:creationId xmlns:a16="http://schemas.microsoft.com/office/drawing/2014/main" id="{23D0C055-3EF4-435E-AC21-EA87893D4441}"/>
              </a:ext>
            </a:extLst>
          </p:cNvPr>
          <p:cNvSpPr/>
          <p:nvPr/>
        </p:nvSpPr>
        <p:spPr>
          <a:xfrm rot="16200000">
            <a:off x="3323679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ABAC8709-4275-41AE-B9FB-8582B14E43E3}"/>
              </a:ext>
            </a:extLst>
          </p:cNvPr>
          <p:cNvSpPr/>
          <p:nvPr/>
        </p:nvSpPr>
        <p:spPr>
          <a:xfrm rot="5400000">
            <a:off x="3555841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9F13A4D4-B448-4EC3-BF38-46BDAF2AFD0C}"/>
              </a:ext>
            </a:extLst>
          </p:cNvPr>
          <p:cNvSpPr/>
          <p:nvPr/>
        </p:nvSpPr>
        <p:spPr>
          <a:xfrm>
            <a:off x="3931369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Arrow: Right 25">
            <a:extLst>
              <a:ext uri="{FF2B5EF4-FFF2-40B4-BE49-F238E27FC236}">
                <a16:creationId xmlns:a16="http://schemas.microsoft.com/office/drawing/2014/main" id="{D4ED59C3-8B9E-40BD-9EAA-25C77580C32D}"/>
              </a:ext>
            </a:extLst>
          </p:cNvPr>
          <p:cNvSpPr/>
          <p:nvPr/>
        </p:nvSpPr>
        <p:spPr>
          <a:xfrm rot="16200000">
            <a:off x="3912594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Arrow: Right 26">
            <a:extLst>
              <a:ext uri="{FF2B5EF4-FFF2-40B4-BE49-F238E27FC236}">
                <a16:creationId xmlns:a16="http://schemas.microsoft.com/office/drawing/2014/main" id="{5B71D8D4-8663-47AD-BE7E-C25FCC2F5473}"/>
              </a:ext>
            </a:extLst>
          </p:cNvPr>
          <p:cNvSpPr/>
          <p:nvPr/>
        </p:nvSpPr>
        <p:spPr>
          <a:xfrm rot="5400000">
            <a:off x="4144756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E772D84C-AA10-423E-838D-8976A77994E8}"/>
              </a:ext>
            </a:extLst>
          </p:cNvPr>
          <p:cNvSpPr/>
          <p:nvPr/>
        </p:nvSpPr>
        <p:spPr>
          <a:xfrm>
            <a:off x="4520284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B24FA3E-8FE3-4828-9982-F6ECC3CCC743}"/>
              </a:ext>
            </a:extLst>
          </p:cNvPr>
          <p:cNvSpPr/>
          <p:nvPr/>
        </p:nvSpPr>
        <p:spPr>
          <a:xfrm rot="16200000">
            <a:off x="4501509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290B9D7E-9A4A-42F3-82E0-4AE66F23883D}"/>
              </a:ext>
            </a:extLst>
          </p:cNvPr>
          <p:cNvSpPr/>
          <p:nvPr/>
        </p:nvSpPr>
        <p:spPr>
          <a:xfrm rot="5400000">
            <a:off x="4733671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7CDCA269-86AB-48C5-BBD9-7C3A30B481FD}"/>
              </a:ext>
            </a:extLst>
          </p:cNvPr>
          <p:cNvSpPr/>
          <p:nvPr/>
        </p:nvSpPr>
        <p:spPr>
          <a:xfrm>
            <a:off x="5109199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1066A021-50A0-4F52-B4C9-D2B49DFD655F}"/>
              </a:ext>
            </a:extLst>
          </p:cNvPr>
          <p:cNvSpPr/>
          <p:nvPr/>
        </p:nvSpPr>
        <p:spPr>
          <a:xfrm rot="16200000">
            <a:off x="5090424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67F0DA09-BC5D-4B08-BB8C-A5432C632B89}"/>
              </a:ext>
            </a:extLst>
          </p:cNvPr>
          <p:cNvSpPr/>
          <p:nvPr/>
        </p:nvSpPr>
        <p:spPr>
          <a:xfrm rot="5400000">
            <a:off x="5322586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FBB362F-E981-4037-B219-58238834267B}"/>
              </a:ext>
            </a:extLst>
          </p:cNvPr>
          <p:cNvSpPr/>
          <p:nvPr/>
        </p:nvSpPr>
        <p:spPr>
          <a:xfrm>
            <a:off x="5690517" y="6076625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F03E1B33-91A2-4E12-BFB9-D6BF4AF66450}"/>
              </a:ext>
            </a:extLst>
          </p:cNvPr>
          <p:cNvSpPr/>
          <p:nvPr/>
        </p:nvSpPr>
        <p:spPr>
          <a:xfrm rot="16200000">
            <a:off x="5671742" y="620915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333F45E9-4548-44B8-8088-C845BC24C387}"/>
              </a:ext>
            </a:extLst>
          </p:cNvPr>
          <p:cNvSpPr/>
          <p:nvPr/>
        </p:nvSpPr>
        <p:spPr>
          <a:xfrm rot="5400000">
            <a:off x="5903904" y="622662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3695CC5-8FD5-4B6D-A934-3CAD49B599C5}"/>
              </a:ext>
            </a:extLst>
          </p:cNvPr>
          <p:cNvSpPr/>
          <p:nvPr/>
        </p:nvSpPr>
        <p:spPr>
          <a:xfrm>
            <a:off x="6449298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DBC9FD17-AAF1-45DF-B08F-A5574F7AFA6F}"/>
              </a:ext>
            </a:extLst>
          </p:cNvPr>
          <p:cNvSpPr/>
          <p:nvPr/>
        </p:nvSpPr>
        <p:spPr>
          <a:xfrm rot="16200000">
            <a:off x="6430523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Arrow: Right 38">
            <a:extLst>
              <a:ext uri="{FF2B5EF4-FFF2-40B4-BE49-F238E27FC236}">
                <a16:creationId xmlns:a16="http://schemas.microsoft.com/office/drawing/2014/main" id="{CA0EC2B5-4EFF-4A8C-A4A5-65F24BAE945E}"/>
              </a:ext>
            </a:extLst>
          </p:cNvPr>
          <p:cNvSpPr/>
          <p:nvPr/>
        </p:nvSpPr>
        <p:spPr>
          <a:xfrm rot="5400000">
            <a:off x="6662685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75BD68-8EA5-453C-83C0-3FC8B1171427}"/>
              </a:ext>
            </a:extLst>
          </p:cNvPr>
          <p:cNvSpPr/>
          <p:nvPr/>
        </p:nvSpPr>
        <p:spPr>
          <a:xfrm>
            <a:off x="7038213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Arrow: Right 40">
            <a:extLst>
              <a:ext uri="{FF2B5EF4-FFF2-40B4-BE49-F238E27FC236}">
                <a16:creationId xmlns:a16="http://schemas.microsoft.com/office/drawing/2014/main" id="{FB42AEF9-C4DC-44D1-B4C9-4889726A6583}"/>
              </a:ext>
            </a:extLst>
          </p:cNvPr>
          <p:cNvSpPr/>
          <p:nvPr/>
        </p:nvSpPr>
        <p:spPr>
          <a:xfrm rot="16200000">
            <a:off x="7019438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Arrow: Right 41">
            <a:extLst>
              <a:ext uri="{FF2B5EF4-FFF2-40B4-BE49-F238E27FC236}">
                <a16:creationId xmlns:a16="http://schemas.microsoft.com/office/drawing/2014/main" id="{5573167A-2859-4831-B957-7CEE4A68EE0C}"/>
              </a:ext>
            </a:extLst>
          </p:cNvPr>
          <p:cNvSpPr/>
          <p:nvPr/>
        </p:nvSpPr>
        <p:spPr>
          <a:xfrm rot="5400000">
            <a:off x="7251600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FE354928-6C5D-4CB4-9B6F-3FFB11DEB69B}"/>
              </a:ext>
            </a:extLst>
          </p:cNvPr>
          <p:cNvSpPr/>
          <p:nvPr/>
        </p:nvSpPr>
        <p:spPr>
          <a:xfrm>
            <a:off x="7627128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Arrow: Right 43">
            <a:extLst>
              <a:ext uri="{FF2B5EF4-FFF2-40B4-BE49-F238E27FC236}">
                <a16:creationId xmlns:a16="http://schemas.microsoft.com/office/drawing/2014/main" id="{9BA9FF2A-CEAB-4F12-9607-69987201F5A9}"/>
              </a:ext>
            </a:extLst>
          </p:cNvPr>
          <p:cNvSpPr/>
          <p:nvPr/>
        </p:nvSpPr>
        <p:spPr>
          <a:xfrm rot="16200000">
            <a:off x="7608353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Arrow: Right 44">
            <a:extLst>
              <a:ext uri="{FF2B5EF4-FFF2-40B4-BE49-F238E27FC236}">
                <a16:creationId xmlns:a16="http://schemas.microsoft.com/office/drawing/2014/main" id="{E3479D8B-2EE5-4283-892E-36A2B391DD27}"/>
              </a:ext>
            </a:extLst>
          </p:cNvPr>
          <p:cNvSpPr/>
          <p:nvPr/>
        </p:nvSpPr>
        <p:spPr>
          <a:xfrm rot="5400000">
            <a:off x="7840515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F7ABABA9-6E0E-4032-BCAD-64C010302A97}"/>
              </a:ext>
            </a:extLst>
          </p:cNvPr>
          <p:cNvSpPr/>
          <p:nvPr/>
        </p:nvSpPr>
        <p:spPr>
          <a:xfrm>
            <a:off x="8216043" y="6078533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Arrow: Right 46">
            <a:extLst>
              <a:ext uri="{FF2B5EF4-FFF2-40B4-BE49-F238E27FC236}">
                <a16:creationId xmlns:a16="http://schemas.microsoft.com/office/drawing/2014/main" id="{F169847C-6F85-4322-B78D-485C23088039}"/>
              </a:ext>
            </a:extLst>
          </p:cNvPr>
          <p:cNvSpPr/>
          <p:nvPr/>
        </p:nvSpPr>
        <p:spPr>
          <a:xfrm rot="16200000">
            <a:off x="8197268" y="6211066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Arrow: Right 47">
            <a:extLst>
              <a:ext uri="{FF2B5EF4-FFF2-40B4-BE49-F238E27FC236}">
                <a16:creationId xmlns:a16="http://schemas.microsoft.com/office/drawing/2014/main" id="{9DF7925B-B030-43D4-93EC-5B27258442D0}"/>
              </a:ext>
            </a:extLst>
          </p:cNvPr>
          <p:cNvSpPr/>
          <p:nvPr/>
        </p:nvSpPr>
        <p:spPr>
          <a:xfrm rot="5400000">
            <a:off x="8429430" y="6228535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BFDCB00-7102-4279-A8B0-B5D1978CFF25}"/>
              </a:ext>
            </a:extLst>
          </p:cNvPr>
          <p:cNvSpPr/>
          <p:nvPr/>
        </p:nvSpPr>
        <p:spPr>
          <a:xfrm>
            <a:off x="8797361" y="6076625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Arrow: Right 49">
            <a:extLst>
              <a:ext uri="{FF2B5EF4-FFF2-40B4-BE49-F238E27FC236}">
                <a16:creationId xmlns:a16="http://schemas.microsoft.com/office/drawing/2014/main" id="{B649B445-7352-4ED5-89CB-694B858A0D17}"/>
              </a:ext>
            </a:extLst>
          </p:cNvPr>
          <p:cNvSpPr/>
          <p:nvPr/>
        </p:nvSpPr>
        <p:spPr>
          <a:xfrm rot="16200000">
            <a:off x="8778586" y="620915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Arrow: Right 50">
            <a:extLst>
              <a:ext uri="{FF2B5EF4-FFF2-40B4-BE49-F238E27FC236}">
                <a16:creationId xmlns:a16="http://schemas.microsoft.com/office/drawing/2014/main" id="{96025B75-4E58-48F7-BDC9-B43CAEFF46D8}"/>
              </a:ext>
            </a:extLst>
          </p:cNvPr>
          <p:cNvSpPr/>
          <p:nvPr/>
        </p:nvSpPr>
        <p:spPr>
          <a:xfrm rot="5400000">
            <a:off x="9010748" y="6226627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86A4B8B-2BC8-4419-87D6-8A56F8902839}"/>
              </a:ext>
            </a:extLst>
          </p:cNvPr>
          <p:cNvSpPr/>
          <p:nvPr/>
        </p:nvSpPr>
        <p:spPr>
          <a:xfrm>
            <a:off x="9665540" y="6059246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Arrow: Right 58">
            <a:extLst>
              <a:ext uri="{FF2B5EF4-FFF2-40B4-BE49-F238E27FC236}">
                <a16:creationId xmlns:a16="http://schemas.microsoft.com/office/drawing/2014/main" id="{FFB80C0C-3191-43BB-8B8F-1FE23D15B96B}"/>
              </a:ext>
            </a:extLst>
          </p:cNvPr>
          <p:cNvSpPr/>
          <p:nvPr/>
        </p:nvSpPr>
        <p:spPr>
          <a:xfrm rot="16200000">
            <a:off x="9646765" y="619177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Arrow: Right 59">
            <a:extLst>
              <a:ext uri="{FF2B5EF4-FFF2-40B4-BE49-F238E27FC236}">
                <a16:creationId xmlns:a16="http://schemas.microsoft.com/office/drawing/2014/main" id="{ADEE4AE0-3305-4702-8435-14C4548BA1FF}"/>
              </a:ext>
            </a:extLst>
          </p:cNvPr>
          <p:cNvSpPr/>
          <p:nvPr/>
        </p:nvSpPr>
        <p:spPr>
          <a:xfrm rot="5400000">
            <a:off x="9878927" y="620924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B99D1CE4-F3AF-4D0F-9EFD-DC3D36D881A1}"/>
              </a:ext>
            </a:extLst>
          </p:cNvPr>
          <p:cNvSpPr/>
          <p:nvPr/>
        </p:nvSpPr>
        <p:spPr>
          <a:xfrm>
            <a:off x="10254455" y="6059246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Arrow: Right 61">
            <a:extLst>
              <a:ext uri="{FF2B5EF4-FFF2-40B4-BE49-F238E27FC236}">
                <a16:creationId xmlns:a16="http://schemas.microsoft.com/office/drawing/2014/main" id="{BFEB1A83-5E86-4039-8F0C-0B4E2E045CAF}"/>
              </a:ext>
            </a:extLst>
          </p:cNvPr>
          <p:cNvSpPr/>
          <p:nvPr/>
        </p:nvSpPr>
        <p:spPr>
          <a:xfrm rot="16200000">
            <a:off x="10235680" y="6191779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Arrow: Right 62">
            <a:extLst>
              <a:ext uri="{FF2B5EF4-FFF2-40B4-BE49-F238E27FC236}">
                <a16:creationId xmlns:a16="http://schemas.microsoft.com/office/drawing/2014/main" id="{8E8C8C76-3530-49CF-B38C-9F3E4B07A14F}"/>
              </a:ext>
            </a:extLst>
          </p:cNvPr>
          <p:cNvSpPr/>
          <p:nvPr/>
        </p:nvSpPr>
        <p:spPr>
          <a:xfrm rot="5400000">
            <a:off x="10467842" y="6209248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FD963B-443B-4D57-B500-9943F6910049}"/>
              </a:ext>
            </a:extLst>
          </p:cNvPr>
          <p:cNvSpPr/>
          <p:nvPr/>
        </p:nvSpPr>
        <p:spPr>
          <a:xfrm>
            <a:off x="10835773" y="6057338"/>
            <a:ext cx="588915" cy="5048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Arrow: Right 64">
            <a:extLst>
              <a:ext uri="{FF2B5EF4-FFF2-40B4-BE49-F238E27FC236}">
                <a16:creationId xmlns:a16="http://schemas.microsoft.com/office/drawing/2014/main" id="{08430CAA-8A6E-4001-9614-18D6F6BEE20C}"/>
              </a:ext>
            </a:extLst>
          </p:cNvPr>
          <p:cNvSpPr/>
          <p:nvPr/>
        </p:nvSpPr>
        <p:spPr>
          <a:xfrm rot="16200000">
            <a:off x="10816998" y="6189871"/>
            <a:ext cx="386706" cy="239758"/>
          </a:xfrm>
          <a:prstGeom prst="right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5659951-67BD-4142-A30A-B7471F211F5A}"/>
              </a:ext>
            </a:extLst>
          </p:cNvPr>
          <p:cNvSpPr txBox="1"/>
          <p:nvPr/>
        </p:nvSpPr>
        <p:spPr>
          <a:xfrm>
            <a:off x="7823239" y="5710546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6d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0AEB518-27E0-403A-AD19-F6E58B5ADE47}"/>
              </a:ext>
            </a:extLst>
          </p:cNvPr>
          <p:cNvSpPr txBox="1"/>
          <p:nvPr/>
        </p:nvSpPr>
        <p:spPr>
          <a:xfrm>
            <a:off x="10356808" y="5691733"/>
            <a:ext cx="10572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7s</a:t>
            </a:r>
          </a:p>
        </p:txBody>
      </p:sp>
    </p:spTree>
    <p:extLst>
      <p:ext uri="{BB962C8B-B14F-4D97-AF65-F5344CB8AC3E}">
        <p14:creationId xmlns:p14="http://schemas.microsoft.com/office/powerpoint/2010/main" val="297036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E257-E0A8-4F40-8896-E1C6AE33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Orbitals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19F8B-77EB-4635-8207-FDBA9C51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189018"/>
            <a:ext cx="12108873" cy="4553526"/>
          </a:xfrm>
        </p:spPr>
        <p:txBody>
          <a:bodyPr>
            <a:normAutofit/>
          </a:bodyPr>
          <a:lstStyle/>
          <a:p>
            <a:r>
              <a:rPr lang="en-US" sz="3200" dirty="0"/>
              <a:t>The electrons don’t go around the nucleus in perfect rings but in orbitals with different shapes</a:t>
            </a:r>
          </a:p>
          <a:p>
            <a:r>
              <a:rPr lang="en-US" sz="3200" dirty="0"/>
              <a:t>4 types of orbitals are known in the quantum mechanical model</a:t>
            </a:r>
          </a:p>
          <a:p>
            <a:pPr lvl="1"/>
            <a:r>
              <a:rPr lang="en-US" sz="2800" dirty="0"/>
              <a:t>s – Group 1 and 2 (H and He)</a:t>
            </a:r>
          </a:p>
          <a:p>
            <a:pPr lvl="1"/>
            <a:r>
              <a:rPr lang="en-US" sz="2800" dirty="0"/>
              <a:t>p – Group 13-18 (excluding He)</a:t>
            </a:r>
          </a:p>
          <a:p>
            <a:pPr lvl="1"/>
            <a:r>
              <a:rPr lang="en-US" sz="2800" dirty="0"/>
              <a:t>d – Group 3-12 (transition metals)</a:t>
            </a:r>
          </a:p>
          <a:p>
            <a:pPr lvl="1"/>
            <a:r>
              <a:rPr lang="en-US" sz="2800" dirty="0"/>
              <a:t>f – Lanthanide and Actinide Series (bottom of the periodic table)</a:t>
            </a:r>
          </a:p>
        </p:txBody>
      </p:sp>
    </p:spTree>
    <p:extLst>
      <p:ext uri="{BB962C8B-B14F-4D97-AF65-F5344CB8AC3E}">
        <p14:creationId xmlns:p14="http://schemas.microsoft.com/office/powerpoint/2010/main" val="24705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D8123-BD6F-4BF4-B27D-E060880518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 Configuration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AB731B-CC63-4E23-BD51-6B56E11411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219325"/>
            <a:ext cx="12192000" cy="4638675"/>
          </a:xfrm>
        </p:spPr>
        <p:txBody>
          <a:bodyPr>
            <a:normAutofit/>
          </a:bodyPr>
          <a:lstStyle/>
          <a:p>
            <a:r>
              <a:rPr lang="en-US" sz="2400" dirty="0"/>
              <a:t>Electron configuration is the electron’s ‘address’</a:t>
            </a:r>
          </a:p>
          <a:p>
            <a:r>
              <a:rPr lang="en-US" sz="2400" dirty="0"/>
              <a:t>No 2 electrons can have the same address (Pauli exclusion principle)</a:t>
            </a:r>
          </a:p>
          <a:p>
            <a:r>
              <a:rPr lang="en-US" sz="2400" dirty="0"/>
              <a:t>Example: H – 1s</a:t>
            </a:r>
            <a:r>
              <a:rPr lang="en-US" sz="2400" baseline="30000" dirty="0"/>
              <a:t>1</a:t>
            </a:r>
            <a:r>
              <a:rPr lang="en-US" sz="2400" dirty="0"/>
              <a:t> </a:t>
            </a:r>
          </a:p>
          <a:p>
            <a:r>
              <a:rPr lang="en-US" sz="2400" dirty="0"/>
              <a:t>The first number is the energy level, the letter is the orbital, and the superscript is how many electrons are in that orbital. </a:t>
            </a:r>
          </a:p>
          <a:p>
            <a:r>
              <a:rPr lang="en-US" sz="2400" dirty="0"/>
              <a:t>Example: O – 1s</a:t>
            </a:r>
            <a:r>
              <a:rPr lang="en-US" sz="2400" baseline="30000" dirty="0"/>
              <a:t>2</a:t>
            </a:r>
            <a:r>
              <a:rPr lang="en-US" sz="2400" dirty="0"/>
              <a:t> 2s</a:t>
            </a:r>
            <a:r>
              <a:rPr lang="en-US" sz="2400" baseline="30000" dirty="0"/>
              <a:t>2 </a:t>
            </a:r>
            <a:r>
              <a:rPr lang="en-US" sz="2400" dirty="0"/>
              <a:t>2p</a:t>
            </a:r>
            <a:r>
              <a:rPr lang="en-US" sz="2400" baseline="30000" dirty="0"/>
              <a:t>4</a:t>
            </a:r>
            <a:r>
              <a:rPr lang="en-US" sz="2400" dirty="0"/>
              <a:t> </a:t>
            </a:r>
          </a:p>
          <a:p>
            <a:r>
              <a:rPr lang="en-US" sz="2400" dirty="0"/>
              <a:t>With oxygen, you go through the first four electron in s orbitals before starting to fill the p orbital</a:t>
            </a:r>
          </a:p>
          <a:p>
            <a:r>
              <a:rPr lang="en-US" sz="2400" dirty="0"/>
              <a:t>Examples are given for each orbital but I’ll show you how to do this after we describe the orbitals</a:t>
            </a:r>
          </a:p>
        </p:txBody>
      </p:sp>
    </p:spTree>
    <p:extLst>
      <p:ext uri="{BB962C8B-B14F-4D97-AF65-F5344CB8AC3E}">
        <p14:creationId xmlns:p14="http://schemas.microsoft.com/office/powerpoint/2010/main" val="3792900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E257-E0A8-4F40-8896-E1C6AE33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 - Orbital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19F8B-77EB-4635-8207-FDBA9C51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189018"/>
            <a:ext cx="12108873" cy="4553526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Looks like: a sphere (electron cloud)</a:t>
            </a:r>
          </a:p>
          <a:p>
            <a:r>
              <a:rPr lang="en-US" sz="3200" dirty="0"/>
              <a:t>Number of shapes: 1</a:t>
            </a:r>
          </a:p>
          <a:p>
            <a:r>
              <a:rPr lang="en-US" sz="3200" dirty="0"/>
              <a:t>Each energy level is just a larger sphere</a:t>
            </a:r>
          </a:p>
          <a:p>
            <a:r>
              <a:rPr lang="en-US" sz="3200" dirty="0"/>
              <a:t>How many electrons allowed: 2</a:t>
            </a:r>
          </a:p>
          <a:p>
            <a:r>
              <a:rPr lang="en-US" sz="3200" dirty="0"/>
              <a:t>Energy Level Starts at: 1</a:t>
            </a:r>
          </a:p>
          <a:p>
            <a:r>
              <a:rPr lang="en-US" sz="3200" dirty="0"/>
              <a:t>Examples:</a:t>
            </a:r>
          </a:p>
          <a:p>
            <a:pPr lvl="1"/>
            <a:r>
              <a:rPr lang="en-US" sz="3000" dirty="0"/>
              <a:t>H – 1s</a:t>
            </a:r>
            <a:r>
              <a:rPr lang="en-US" sz="3000" baseline="30000" dirty="0"/>
              <a:t>1</a:t>
            </a:r>
            <a:r>
              <a:rPr lang="en-US" sz="3000" dirty="0"/>
              <a:t> electron</a:t>
            </a:r>
          </a:p>
          <a:p>
            <a:pPr lvl="1"/>
            <a:r>
              <a:rPr lang="en-US" sz="3000" dirty="0"/>
              <a:t>He – 1s</a:t>
            </a:r>
            <a:r>
              <a:rPr lang="en-US" sz="3000" baseline="30000" dirty="0"/>
              <a:t>2</a:t>
            </a:r>
            <a:endParaRPr lang="en-US" sz="3000" dirty="0"/>
          </a:p>
          <a:p>
            <a:pPr lvl="1"/>
            <a:r>
              <a:rPr lang="en-US" sz="3000" dirty="0"/>
              <a:t>Li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1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58A7461E-086F-4432-AD66-BDFE6A2E86FA}"/>
              </a:ext>
            </a:extLst>
          </p:cNvPr>
          <p:cNvSpPr/>
          <p:nvPr/>
        </p:nvSpPr>
        <p:spPr>
          <a:xfrm>
            <a:off x="10183067" y="1540596"/>
            <a:ext cx="1245177" cy="1296843"/>
          </a:xfrm>
          <a:prstGeom prst="ellipse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accent1">
                  <a:lumMod val="45000"/>
                  <a:lumOff val="55000"/>
                </a:schemeClr>
              </a:gs>
              <a:gs pos="65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CD2943A-7159-4E18-8C69-2BC4707078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16367" y="3083589"/>
            <a:ext cx="1630167" cy="377441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C0E4E20-C3E1-4F57-9AA6-83278B879471}"/>
              </a:ext>
            </a:extLst>
          </p:cNvPr>
          <p:cNvSpPr txBox="1"/>
          <p:nvPr/>
        </p:nvSpPr>
        <p:spPr>
          <a:xfrm>
            <a:off x="10658475" y="2004351"/>
            <a:ext cx="466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8764906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E257-E0A8-4F40-8896-E1C6AE33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 - Orbital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19F8B-77EB-4635-8207-FDBA9C51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" y="2189018"/>
            <a:ext cx="12108873" cy="4553526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/>
              <a:t>Looks like: a dumbbell(electron cloud)</a:t>
            </a:r>
          </a:p>
          <a:p>
            <a:r>
              <a:rPr lang="en-US" sz="3200" dirty="0"/>
              <a:t>Number of shapes: 3 (add 2 to previous)</a:t>
            </a:r>
          </a:p>
          <a:p>
            <a:r>
              <a:rPr lang="en-US" sz="3200" dirty="0"/>
              <a:t>Each energy level is just larger</a:t>
            </a:r>
          </a:p>
          <a:p>
            <a:r>
              <a:rPr lang="en-US" sz="3200" dirty="0"/>
              <a:t>How many electrons allowed: 6</a:t>
            </a:r>
          </a:p>
          <a:p>
            <a:r>
              <a:rPr lang="en-US" sz="3200" dirty="0"/>
              <a:t>Energy Level Starts at: 2</a:t>
            </a:r>
          </a:p>
          <a:p>
            <a:r>
              <a:rPr lang="en-US" sz="3200" dirty="0"/>
              <a:t>Examples:</a:t>
            </a:r>
          </a:p>
          <a:p>
            <a:pPr lvl="1"/>
            <a:r>
              <a:rPr lang="en-US" sz="3000" dirty="0"/>
              <a:t>B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1</a:t>
            </a:r>
            <a:r>
              <a:rPr lang="en-US" sz="3000" dirty="0"/>
              <a:t> electrons</a:t>
            </a:r>
          </a:p>
          <a:p>
            <a:pPr lvl="1"/>
            <a:r>
              <a:rPr lang="en-US" sz="3000" dirty="0"/>
              <a:t>O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4</a:t>
            </a:r>
            <a:r>
              <a:rPr lang="en-US" sz="3000" dirty="0"/>
              <a:t> </a:t>
            </a:r>
          </a:p>
          <a:p>
            <a:pPr lvl="1"/>
            <a:r>
              <a:rPr lang="en-US" sz="3000" dirty="0"/>
              <a:t>Al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 3p</a:t>
            </a:r>
            <a:r>
              <a:rPr lang="en-US" sz="3000" baseline="30000" dirty="0"/>
              <a:t>1</a:t>
            </a:r>
            <a:r>
              <a:rPr lang="en-US" sz="3000" dirty="0"/>
              <a:t> </a:t>
            </a:r>
          </a:p>
          <a:p>
            <a:pPr lvl="1"/>
            <a:endParaRPr lang="en-US" sz="3000" dirty="0"/>
          </a:p>
          <a:p>
            <a:pPr lvl="1"/>
            <a:endParaRPr lang="en-US" sz="3000" baseline="300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4D85B6E-B8C1-4C76-8753-7F486A7670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68636" y="3566437"/>
            <a:ext cx="2964872" cy="3291563"/>
          </a:xfrm>
          <a:prstGeom prst="rect">
            <a:avLst/>
          </a:prstGeom>
        </p:spPr>
      </p:pic>
      <p:sp>
        <p:nvSpPr>
          <p:cNvPr id="8" name="Teardrop 7">
            <a:extLst>
              <a:ext uri="{FF2B5EF4-FFF2-40B4-BE49-F238E27FC236}">
                <a16:creationId xmlns:a16="http://schemas.microsoft.com/office/drawing/2014/main" id="{0DACB50A-80A4-493D-A215-794D60E5D0F7}"/>
              </a:ext>
            </a:extLst>
          </p:cNvPr>
          <p:cNvSpPr/>
          <p:nvPr/>
        </p:nvSpPr>
        <p:spPr>
          <a:xfrm>
            <a:off x="8417826" y="2952236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ardrop 8">
            <a:extLst>
              <a:ext uri="{FF2B5EF4-FFF2-40B4-BE49-F238E27FC236}">
                <a16:creationId xmlns:a16="http://schemas.microsoft.com/office/drawing/2014/main" id="{46388197-0F98-4477-9F1C-99FB391A7A62}"/>
              </a:ext>
            </a:extLst>
          </p:cNvPr>
          <p:cNvSpPr/>
          <p:nvPr/>
        </p:nvSpPr>
        <p:spPr>
          <a:xfrm rot="11700000">
            <a:off x="8799534" y="2739950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F672F06-835B-4AA0-915B-2B59045A63F2}"/>
              </a:ext>
            </a:extLst>
          </p:cNvPr>
          <p:cNvCxnSpPr/>
          <p:nvPr/>
        </p:nvCxnSpPr>
        <p:spPr>
          <a:xfrm flipH="1">
            <a:off x="8168282" y="2599811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278509C-1509-43B7-A52A-079A3C6443B0}"/>
              </a:ext>
            </a:extLst>
          </p:cNvPr>
          <p:cNvCxnSpPr>
            <a:cxnSpLocks/>
          </p:cNvCxnSpPr>
          <p:nvPr/>
        </p:nvCxnSpPr>
        <p:spPr>
          <a:xfrm>
            <a:off x="8775077" y="2484355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4D7DB11-E9ED-4E0A-9EE9-B9039243BAAC}"/>
              </a:ext>
            </a:extLst>
          </p:cNvPr>
          <p:cNvCxnSpPr>
            <a:cxnSpLocks/>
          </p:cNvCxnSpPr>
          <p:nvPr/>
        </p:nvCxnSpPr>
        <p:spPr>
          <a:xfrm flipH="1" flipV="1">
            <a:off x="8326490" y="2669181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88EF8240-51D2-4B54-8661-6424A2E76760}"/>
              </a:ext>
            </a:extLst>
          </p:cNvPr>
          <p:cNvSpPr txBox="1"/>
          <p:nvPr/>
        </p:nvSpPr>
        <p:spPr>
          <a:xfrm>
            <a:off x="9148770" y="2299689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93462E4-237A-4D30-B443-31FD655A9661}"/>
              </a:ext>
            </a:extLst>
          </p:cNvPr>
          <p:cNvSpPr txBox="1"/>
          <p:nvPr/>
        </p:nvSpPr>
        <p:spPr>
          <a:xfrm>
            <a:off x="8173910" y="2281445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A4110F5-9BC0-4F0D-ADFF-7D70D4E251DA}"/>
              </a:ext>
            </a:extLst>
          </p:cNvPr>
          <p:cNvSpPr txBox="1"/>
          <p:nvPr/>
        </p:nvSpPr>
        <p:spPr>
          <a:xfrm>
            <a:off x="8626192" y="2080498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23" name="Teardrop 22">
            <a:extLst>
              <a:ext uri="{FF2B5EF4-FFF2-40B4-BE49-F238E27FC236}">
                <a16:creationId xmlns:a16="http://schemas.microsoft.com/office/drawing/2014/main" id="{AA503822-1A35-4F9C-BF0C-151B288FE689}"/>
              </a:ext>
            </a:extLst>
          </p:cNvPr>
          <p:cNvSpPr/>
          <p:nvPr/>
        </p:nvSpPr>
        <p:spPr>
          <a:xfrm rot="4365402">
            <a:off x="9787404" y="2679041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ardrop 23">
            <a:extLst>
              <a:ext uri="{FF2B5EF4-FFF2-40B4-BE49-F238E27FC236}">
                <a16:creationId xmlns:a16="http://schemas.microsoft.com/office/drawing/2014/main" id="{0E4D4BA1-1792-4781-AAB6-5B0C5B80272B}"/>
              </a:ext>
            </a:extLst>
          </p:cNvPr>
          <p:cNvSpPr/>
          <p:nvPr/>
        </p:nvSpPr>
        <p:spPr>
          <a:xfrm rot="15607032">
            <a:off x="10111362" y="2936386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13D9147-0B91-4A70-A4E1-0C4016378181}"/>
              </a:ext>
            </a:extLst>
          </p:cNvPr>
          <p:cNvCxnSpPr/>
          <p:nvPr/>
        </p:nvCxnSpPr>
        <p:spPr>
          <a:xfrm flipH="1">
            <a:off x="9529623" y="2577714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3F0307D-62C5-4D0F-8442-DAB2631BAE48}"/>
              </a:ext>
            </a:extLst>
          </p:cNvPr>
          <p:cNvCxnSpPr>
            <a:cxnSpLocks/>
          </p:cNvCxnSpPr>
          <p:nvPr/>
        </p:nvCxnSpPr>
        <p:spPr>
          <a:xfrm>
            <a:off x="10136418" y="2462258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C591E978-3C55-4D9A-A0B5-3A8E6F791C78}"/>
              </a:ext>
            </a:extLst>
          </p:cNvPr>
          <p:cNvCxnSpPr>
            <a:cxnSpLocks/>
          </p:cNvCxnSpPr>
          <p:nvPr/>
        </p:nvCxnSpPr>
        <p:spPr>
          <a:xfrm flipH="1" flipV="1">
            <a:off x="9687831" y="2647084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E6D21C94-2F5A-49D2-8CBB-D0426600FBC3}"/>
              </a:ext>
            </a:extLst>
          </p:cNvPr>
          <p:cNvSpPr txBox="1"/>
          <p:nvPr/>
        </p:nvSpPr>
        <p:spPr>
          <a:xfrm>
            <a:off x="10510111" y="2277592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1D1A0406-B6D1-4062-8228-4AA868EF0287}"/>
              </a:ext>
            </a:extLst>
          </p:cNvPr>
          <p:cNvSpPr txBox="1"/>
          <p:nvPr/>
        </p:nvSpPr>
        <p:spPr>
          <a:xfrm>
            <a:off x="9535251" y="2259348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9A39FF9-876A-4F55-85FE-A9E53C44D062}"/>
              </a:ext>
            </a:extLst>
          </p:cNvPr>
          <p:cNvSpPr txBox="1"/>
          <p:nvPr/>
        </p:nvSpPr>
        <p:spPr>
          <a:xfrm>
            <a:off x="9987533" y="2058401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31" name="Teardrop 30">
            <a:extLst>
              <a:ext uri="{FF2B5EF4-FFF2-40B4-BE49-F238E27FC236}">
                <a16:creationId xmlns:a16="http://schemas.microsoft.com/office/drawing/2014/main" id="{9207876D-91D8-44EF-A30F-FD0CDFB4F3DD}"/>
              </a:ext>
            </a:extLst>
          </p:cNvPr>
          <p:cNvSpPr/>
          <p:nvPr/>
        </p:nvSpPr>
        <p:spPr>
          <a:xfrm rot="7866247">
            <a:off x="11362472" y="2558909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ardrop 31">
            <a:extLst>
              <a:ext uri="{FF2B5EF4-FFF2-40B4-BE49-F238E27FC236}">
                <a16:creationId xmlns:a16="http://schemas.microsoft.com/office/drawing/2014/main" id="{A8752CD3-CE1E-4966-ADF1-AFF10D49A3DA}"/>
              </a:ext>
            </a:extLst>
          </p:cNvPr>
          <p:cNvSpPr/>
          <p:nvPr/>
        </p:nvSpPr>
        <p:spPr>
          <a:xfrm rot="18912485">
            <a:off x="11294423" y="2993492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14BAE33A-8722-4179-A8E6-D48B8AC728EA}"/>
              </a:ext>
            </a:extLst>
          </p:cNvPr>
          <p:cNvCxnSpPr/>
          <p:nvPr/>
        </p:nvCxnSpPr>
        <p:spPr>
          <a:xfrm flipH="1">
            <a:off x="10917516" y="2539455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DD70AA6-6BE5-4D65-8E62-42B869E98475}"/>
              </a:ext>
            </a:extLst>
          </p:cNvPr>
          <p:cNvCxnSpPr>
            <a:cxnSpLocks/>
          </p:cNvCxnSpPr>
          <p:nvPr/>
        </p:nvCxnSpPr>
        <p:spPr>
          <a:xfrm>
            <a:off x="11494261" y="2423341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D09B7EC-629E-4169-ACF3-CEA78C59DCE5}"/>
              </a:ext>
            </a:extLst>
          </p:cNvPr>
          <p:cNvCxnSpPr>
            <a:cxnSpLocks/>
          </p:cNvCxnSpPr>
          <p:nvPr/>
        </p:nvCxnSpPr>
        <p:spPr>
          <a:xfrm flipH="1" flipV="1">
            <a:off x="11045674" y="2608167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D2DDB953-7CEA-4F76-B529-FC6F50BFCB4B}"/>
              </a:ext>
            </a:extLst>
          </p:cNvPr>
          <p:cNvSpPr txBox="1"/>
          <p:nvPr/>
        </p:nvSpPr>
        <p:spPr>
          <a:xfrm>
            <a:off x="11867954" y="2238675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DF5897C-E638-42BC-9710-EEBEE85E7482}"/>
              </a:ext>
            </a:extLst>
          </p:cNvPr>
          <p:cNvSpPr txBox="1"/>
          <p:nvPr/>
        </p:nvSpPr>
        <p:spPr>
          <a:xfrm>
            <a:off x="10893094" y="2220431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DD6F7CE-CE45-4854-86FA-221A450684C7}"/>
              </a:ext>
            </a:extLst>
          </p:cNvPr>
          <p:cNvSpPr txBox="1"/>
          <p:nvPr/>
        </p:nvSpPr>
        <p:spPr>
          <a:xfrm>
            <a:off x="11345376" y="2019484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</p:spTree>
    <p:extLst>
      <p:ext uri="{BB962C8B-B14F-4D97-AF65-F5344CB8AC3E}">
        <p14:creationId xmlns:p14="http://schemas.microsoft.com/office/powerpoint/2010/main" val="38259449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E257-E0A8-4F40-8896-E1C6AE33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 - Orbital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19F8B-77EB-4635-8207-FDBA9C51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2" y="2299689"/>
            <a:ext cx="7962283" cy="4553526"/>
          </a:xfrm>
        </p:spPr>
        <p:txBody>
          <a:bodyPr>
            <a:normAutofit fontScale="85000" lnSpcReduction="20000"/>
          </a:bodyPr>
          <a:lstStyle/>
          <a:p>
            <a:r>
              <a:rPr lang="en-US" sz="3200" dirty="0"/>
              <a:t>Looks like: 2 dumbbell in x and a dumbbell with doughnut (electron cloud)</a:t>
            </a:r>
          </a:p>
          <a:p>
            <a:r>
              <a:rPr lang="en-US" sz="3200" dirty="0"/>
              <a:t>Number of shapes: 5 (add 2 to previous)</a:t>
            </a:r>
          </a:p>
          <a:p>
            <a:r>
              <a:rPr lang="en-US" sz="3200" dirty="0"/>
              <a:t>Each energy level is just larger</a:t>
            </a:r>
          </a:p>
          <a:p>
            <a:r>
              <a:rPr lang="en-US" sz="3200" dirty="0"/>
              <a:t>How many electrons allowed: 10</a:t>
            </a:r>
          </a:p>
          <a:p>
            <a:r>
              <a:rPr lang="en-US" sz="3200" dirty="0"/>
              <a:t>Energy Level Starts at: 3</a:t>
            </a:r>
          </a:p>
          <a:p>
            <a:r>
              <a:rPr lang="en-US" sz="3200" dirty="0"/>
              <a:t>Examples:</a:t>
            </a:r>
          </a:p>
          <a:p>
            <a:pPr lvl="1"/>
            <a:r>
              <a:rPr lang="en-US" sz="3000" dirty="0"/>
              <a:t>Sc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 3p</a:t>
            </a:r>
            <a:r>
              <a:rPr lang="en-US" sz="3000" baseline="30000" dirty="0"/>
              <a:t>6</a:t>
            </a:r>
            <a:r>
              <a:rPr lang="en-US" sz="3000" dirty="0"/>
              <a:t>4s</a:t>
            </a:r>
            <a:r>
              <a:rPr lang="en-US" sz="3000" baseline="30000" dirty="0"/>
              <a:t>2</a:t>
            </a:r>
            <a:r>
              <a:rPr lang="en-US" sz="3000" dirty="0"/>
              <a:t>3d</a:t>
            </a:r>
            <a:r>
              <a:rPr lang="en-US" sz="3000" baseline="30000" dirty="0"/>
              <a:t>1</a:t>
            </a:r>
            <a:r>
              <a:rPr lang="en-US" sz="3000" dirty="0"/>
              <a:t> electrons</a:t>
            </a:r>
          </a:p>
          <a:p>
            <a:pPr lvl="1"/>
            <a:r>
              <a:rPr lang="en-US" sz="3000" dirty="0"/>
              <a:t>Zn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 3p</a:t>
            </a:r>
            <a:r>
              <a:rPr lang="en-US" sz="3000" baseline="30000" dirty="0"/>
              <a:t>6</a:t>
            </a:r>
            <a:r>
              <a:rPr lang="en-US" sz="3000" dirty="0"/>
              <a:t>4s</a:t>
            </a:r>
            <a:r>
              <a:rPr lang="en-US" sz="3000" baseline="30000" dirty="0"/>
              <a:t>2</a:t>
            </a:r>
            <a:r>
              <a:rPr lang="en-US" sz="3000" dirty="0"/>
              <a:t>3d</a:t>
            </a:r>
            <a:r>
              <a:rPr lang="en-US" sz="3000" baseline="30000" dirty="0"/>
              <a:t>10</a:t>
            </a:r>
            <a:r>
              <a:rPr lang="en-US" sz="3000" dirty="0"/>
              <a:t> </a:t>
            </a:r>
          </a:p>
          <a:p>
            <a:pPr lvl="1"/>
            <a:r>
              <a:rPr lang="en-US" sz="3000" dirty="0"/>
              <a:t>Cd – 1s</a:t>
            </a:r>
            <a:r>
              <a:rPr lang="en-US" sz="3000" baseline="30000" dirty="0"/>
              <a:t>2</a:t>
            </a:r>
            <a:r>
              <a:rPr lang="en-US" sz="3000" dirty="0"/>
              <a:t> 2s</a:t>
            </a:r>
            <a:r>
              <a:rPr lang="en-US" sz="3000" baseline="30000" dirty="0"/>
              <a:t>2 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 3p</a:t>
            </a:r>
            <a:r>
              <a:rPr lang="en-US" sz="3000" baseline="30000" dirty="0"/>
              <a:t>6</a:t>
            </a:r>
            <a:r>
              <a:rPr lang="en-US" sz="3000" dirty="0"/>
              <a:t>4s</a:t>
            </a:r>
            <a:r>
              <a:rPr lang="en-US" sz="3000" baseline="30000" dirty="0"/>
              <a:t>2</a:t>
            </a:r>
            <a:r>
              <a:rPr lang="en-US" sz="3000" dirty="0"/>
              <a:t>3d</a:t>
            </a:r>
            <a:r>
              <a:rPr lang="en-US" sz="3000" baseline="30000" dirty="0"/>
              <a:t>6</a:t>
            </a:r>
            <a:r>
              <a:rPr lang="en-US" sz="3000" dirty="0"/>
              <a:t>4p</a:t>
            </a:r>
            <a:r>
              <a:rPr lang="en-US" sz="3000" baseline="30000" dirty="0"/>
              <a:t>6</a:t>
            </a:r>
            <a:r>
              <a:rPr lang="en-US" sz="3000" dirty="0"/>
              <a:t>5s</a:t>
            </a:r>
            <a:r>
              <a:rPr lang="en-US" sz="3000" baseline="30000" dirty="0"/>
              <a:t>2</a:t>
            </a:r>
            <a:r>
              <a:rPr lang="en-US" sz="3000" dirty="0"/>
              <a:t>4d</a:t>
            </a:r>
            <a:r>
              <a:rPr lang="en-US" sz="3000" baseline="30000" dirty="0"/>
              <a:t>10</a:t>
            </a:r>
            <a:r>
              <a:rPr lang="en-US" sz="3000" dirty="0"/>
              <a:t> </a:t>
            </a:r>
          </a:p>
          <a:p>
            <a:pPr lvl="1"/>
            <a:endParaRPr lang="en-US" sz="3000" dirty="0"/>
          </a:p>
          <a:p>
            <a:pPr lvl="1"/>
            <a:endParaRPr lang="en-US" sz="3000" dirty="0"/>
          </a:p>
          <a:p>
            <a:pPr lvl="1"/>
            <a:endParaRPr lang="en-US" sz="3000" baseline="30000" dirty="0"/>
          </a:p>
        </p:txBody>
      </p:sp>
      <p:sp>
        <p:nvSpPr>
          <p:cNvPr id="39" name="Teardrop 38">
            <a:extLst>
              <a:ext uri="{FF2B5EF4-FFF2-40B4-BE49-F238E27FC236}">
                <a16:creationId xmlns:a16="http://schemas.microsoft.com/office/drawing/2014/main" id="{036390EC-A655-42AC-9D4B-6170EE241E16}"/>
              </a:ext>
            </a:extLst>
          </p:cNvPr>
          <p:cNvSpPr/>
          <p:nvPr/>
        </p:nvSpPr>
        <p:spPr>
          <a:xfrm>
            <a:off x="8417826" y="2952236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ardrop 39">
            <a:extLst>
              <a:ext uri="{FF2B5EF4-FFF2-40B4-BE49-F238E27FC236}">
                <a16:creationId xmlns:a16="http://schemas.microsoft.com/office/drawing/2014/main" id="{DDA91DF1-4D05-4A0A-BC86-3899AF9C6671}"/>
              </a:ext>
            </a:extLst>
          </p:cNvPr>
          <p:cNvSpPr/>
          <p:nvPr/>
        </p:nvSpPr>
        <p:spPr>
          <a:xfrm rot="11700000">
            <a:off x="8799534" y="2701850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0CC7D831-091D-4C97-A346-7C8FFBC88DA3}"/>
              </a:ext>
            </a:extLst>
          </p:cNvPr>
          <p:cNvCxnSpPr/>
          <p:nvPr/>
        </p:nvCxnSpPr>
        <p:spPr>
          <a:xfrm flipH="1">
            <a:off x="8168282" y="2599811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A1A3A596-9E5C-4800-849D-660BF9C93E6F}"/>
              </a:ext>
            </a:extLst>
          </p:cNvPr>
          <p:cNvCxnSpPr>
            <a:cxnSpLocks/>
          </p:cNvCxnSpPr>
          <p:nvPr/>
        </p:nvCxnSpPr>
        <p:spPr>
          <a:xfrm>
            <a:off x="8775077" y="2484355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E326D320-FF4B-4AD2-AB0C-FDD279FB5B60}"/>
              </a:ext>
            </a:extLst>
          </p:cNvPr>
          <p:cNvCxnSpPr>
            <a:cxnSpLocks/>
          </p:cNvCxnSpPr>
          <p:nvPr/>
        </p:nvCxnSpPr>
        <p:spPr>
          <a:xfrm flipH="1" flipV="1">
            <a:off x="8326490" y="2669181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C709FB64-480E-4D79-B446-098E91195D8D}"/>
              </a:ext>
            </a:extLst>
          </p:cNvPr>
          <p:cNvSpPr txBox="1"/>
          <p:nvPr/>
        </p:nvSpPr>
        <p:spPr>
          <a:xfrm>
            <a:off x="9148770" y="2299689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BF8B09C-B559-411F-B537-05CCEE8209F4}"/>
              </a:ext>
            </a:extLst>
          </p:cNvPr>
          <p:cNvSpPr txBox="1"/>
          <p:nvPr/>
        </p:nvSpPr>
        <p:spPr>
          <a:xfrm>
            <a:off x="8173910" y="2281445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E014883-671A-4DCA-9408-FCA9295430FF}"/>
              </a:ext>
            </a:extLst>
          </p:cNvPr>
          <p:cNvSpPr txBox="1"/>
          <p:nvPr/>
        </p:nvSpPr>
        <p:spPr>
          <a:xfrm>
            <a:off x="8626192" y="2080498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47" name="Teardrop 46">
            <a:extLst>
              <a:ext uri="{FF2B5EF4-FFF2-40B4-BE49-F238E27FC236}">
                <a16:creationId xmlns:a16="http://schemas.microsoft.com/office/drawing/2014/main" id="{7576040C-4D40-4302-A539-A35233C1EA2E}"/>
              </a:ext>
            </a:extLst>
          </p:cNvPr>
          <p:cNvSpPr/>
          <p:nvPr/>
        </p:nvSpPr>
        <p:spPr>
          <a:xfrm rot="15881050">
            <a:off x="8740031" y="2949510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ardrop 47">
            <a:extLst>
              <a:ext uri="{FF2B5EF4-FFF2-40B4-BE49-F238E27FC236}">
                <a16:creationId xmlns:a16="http://schemas.microsoft.com/office/drawing/2014/main" id="{ADACA9BA-7158-4A4D-B670-1F10DB7CB389}"/>
              </a:ext>
            </a:extLst>
          </p:cNvPr>
          <p:cNvSpPr/>
          <p:nvPr/>
        </p:nvSpPr>
        <p:spPr>
          <a:xfrm rot="4197427">
            <a:off x="8417008" y="2685506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823C18-BDE2-459C-85D9-A8B0A8320AF2}"/>
              </a:ext>
            </a:extLst>
          </p:cNvPr>
          <p:cNvSpPr txBox="1"/>
          <p:nvPr/>
        </p:nvSpPr>
        <p:spPr>
          <a:xfrm>
            <a:off x="8029575" y="3304661"/>
            <a:ext cx="18867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 different orientations</a:t>
            </a:r>
          </a:p>
        </p:txBody>
      </p:sp>
      <p:sp>
        <p:nvSpPr>
          <p:cNvPr id="50" name="Teardrop 49">
            <a:extLst>
              <a:ext uri="{FF2B5EF4-FFF2-40B4-BE49-F238E27FC236}">
                <a16:creationId xmlns:a16="http://schemas.microsoft.com/office/drawing/2014/main" id="{1017901C-D6B7-4120-8D94-F86131021934}"/>
              </a:ext>
            </a:extLst>
          </p:cNvPr>
          <p:cNvSpPr/>
          <p:nvPr/>
        </p:nvSpPr>
        <p:spPr>
          <a:xfrm rot="18912485">
            <a:off x="10691386" y="3090684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5E065DF-3184-4526-BFF9-96DABC2A2B4B}"/>
              </a:ext>
            </a:extLst>
          </p:cNvPr>
          <p:cNvCxnSpPr/>
          <p:nvPr/>
        </p:nvCxnSpPr>
        <p:spPr>
          <a:xfrm flipH="1">
            <a:off x="10314479" y="2636647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802EC47-27E5-4F15-930C-09046FBF1AB8}"/>
              </a:ext>
            </a:extLst>
          </p:cNvPr>
          <p:cNvCxnSpPr>
            <a:cxnSpLocks/>
          </p:cNvCxnSpPr>
          <p:nvPr/>
        </p:nvCxnSpPr>
        <p:spPr>
          <a:xfrm>
            <a:off x="10891224" y="2520533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67DB381-DFC5-4E2E-BD2A-1386C6BBF2F9}"/>
              </a:ext>
            </a:extLst>
          </p:cNvPr>
          <p:cNvCxnSpPr>
            <a:cxnSpLocks/>
          </p:cNvCxnSpPr>
          <p:nvPr/>
        </p:nvCxnSpPr>
        <p:spPr>
          <a:xfrm flipH="1" flipV="1">
            <a:off x="10442637" y="2705359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8DAB4B7-68CD-4DC5-92A9-7F232F4E2046}"/>
              </a:ext>
            </a:extLst>
          </p:cNvPr>
          <p:cNvSpPr txBox="1"/>
          <p:nvPr/>
        </p:nvSpPr>
        <p:spPr>
          <a:xfrm>
            <a:off x="11264917" y="2335867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996A6D1-CCFC-489E-916B-C384FD1896E3}"/>
              </a:ext>
            </a:extLst>
          </p:cNvPr>
          <p:cNvSpPr txBox="1"/>
          <p:nvPr/>
        </p:nvSpPr>
        <p:spPr>
          <a:xfrm>
            <a:off x="10290057" y="2317623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5A6E7CB-A6DA-494F-B325-EFCE086D0D9F}"/>
              </a:ext>
            </a:extLst>
          </p:cNvPr>
          <p:cNvSpPr txBox="1"/>
          <p:nvPr/>
        </p:nvSpPr>
        <p:spPr>
          <a:xfrm>
            <a:off x="10742339" y="2116676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9DDF1079-EBD7-4BF3-9577-58002DABF1F6}"/>
              </a:ext>
            </a:extLst>
          </p:cNvPr>
          <p:cNvSpPr/>
          <p:nvPr/>
        </p:nvSpPr>
        <p:spPr>
          <a:xfrm>
            <a:off x="10579868" y="2789932"/>
            <a:ext cx="685049" cy="38539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Teardrop 48">
            <a:extLst>
              <a:ext uri="{FF2B5EF4-FFF2-40B4-BE49-F238E27FC236}">
                <a16:creationId xmlns:a16="http://schemas.microsoft.com/office/drawing/2014/main" id="{2EB797AD-BA90-4A03-A14E-24B017EC3293}"/>
              </a:ext>
            </a:extLst>
          </p:cNvPr>
          <p:cNvSpPr/>
          <p:nvPr/>
        </p:nvSpPr>
        <p:spPr>
          <a:xfrm rot="7866247">
            <a:off x="10759435" y="2656101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8257C1-2CAE-48BA-A47B-2E85BFCF9D0B}"/>
              </a:ext>
            </a:extLst>
          </p:cNvPr>
          <p:cNvSpPr txBox="1"/>
          <p:nvPr/>
        </p:nvSpPr>
        <p:spPr>
          <a:xfrm>
            <a:off x="10254882" y="3437438"/>
            <a:ext cx="129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shape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322BD1E-B4E4-49CF-8777-B23B3FA92623}"/>
              </a:ext>
            </a:extLst>
          </p:cNvPr>
          <p:cNvSpPr txBox="1"/>
          <p:nvPr/>
        </p:nvSpPr>
        <p:spPr>
          <a:xfrm>
            <a:off x="9667138" y="3486341"/>
            <a:ext cx="129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7F8EF76-8F67-4679-89EB-60543DB6AD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7793" y="4357183"/>
            <a:ext cx="3765888" cy="2510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6039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03E257-E0A8-4F40-8896-E1C6AE332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 - Orbital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519F8B-77EB-4635-8207-FDBA9C514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2" y="2299689"/>
            <a:ext cx="8162988" cy="4553526"/>
          </a:xfrm>
        </p:spPr>
        <p:txBody>
          <a:bodyPr>
            <a:normAutofit fontScale="85000" lnSpcReduction="10000"/>
          </a:bodyPr>
          <a:lstStyle/>
          <a:p>
            <a:r>
              <a:rPr lang="en-US" sz="3200" dirty="0"/>
              <a:t>Looks like: 8 pronged monstrosity (not going to draw)and 2 doughnuts on dumbbell</a:t>
            </a:r>
          </a:p>
          <a:p>
            <a:r>
              <a:rPr lang="en-US" sz="3200" dirty="0"/>
              <a:t>Number of shapes: 7 (add 2 to previous)</a:t>
            </a:r>
          </a:p>
          <a:p>
            <a:r>
              <a:rPr lang="en-US" sz="3200" dirty="0"/>
              <a:t>Each energy level is just larger</a:t>
            </a:r>
          </a:p>
          <a:p>
            <a:r>
              <a:rPr lang="en-US" sz="3200" dirty="0"/>
              <a:t>How many electrons allowed: 14</a:t>
            </a:r>
          </a:p>
          <a:p>
            <a:r>
              <a:rPr lang="en-US" sz="3200" dirty="0"/>
              <a:t>Energy Level Starts at: 4</a:t>
            </a:r>
          </a:p>
          <a:p>
            <a:r>
              <a:rPr lang="en-US" sz="3200" dirty="0"/>
              <a:t>Examples:</a:t>
            </a:r>
          </a:p>
          <a:p>
            <a:pPr lvl="1"/>
            <a:r>
              <a:rPr lang="en-US" sz="3000" dirty="0" err="1"/>
              <a:t>Pr</a:t>
            </a:r>
            <a:r>
              <a:rPr lang="en-US" sz="3000" dirty="0"/>
              <a:t> – 1s</a:t>
            </a:r>
            <a:r>
              <a:rPr lang="en-US" sz="3000" baseline="30000" dirty="0"/>
              <a:t>2</a:t>
            </a:r>
            <a:r>
              <a:rPr lang="en-US" sz="3000" dirty="0"/>
              <a:t>2s</a:t>
            </a:r>
            <a:r>
              <a:rPr lang="en-US" sz="3000" baseline="30000" dirty="0"/>
              <a:t>2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3p</a:t>
            </a:r>
            <a:r>
              <a:rPr lang="en-US" sz="3000" baseline="30000" dirty="0"/>
              <a:t>6</a:t>
            </a:r>
            <a:r>
              <a:rPr lang="en-US" sz="3000" dirty="0"/>
              <a:t>4s</a:t>
            </a:r>
            <a:r>
              <a:rPr lang="en-US" sz="3000" baseline="30000" dirty="0"/>
              <a:t>2</a:t>
            </a:r>
            <a:r>
              <a:rPr lang="en-US" sz="3000" dirty="0"/>
              <a:t>3d</a:t>
            </a:r>
            <a:r>
              <a:rPr lang="en-US" sz="3000" baseline="30000" dirty="0"/>
              <a:t>6</a:t>
            </a:r>
            <a:r>
              <a:rPr lang="en-US" sz="3000" dirty="0"/>
              <a:t>4p</a:t>
            </a:r>
            <a:r>
              <a:rPr lang="en-US" sz="3000" baseline="30000" dirty="0"/>
              <a:t>6</a:t>
            </a:r>
            <a:r>
              <a:rPr lang="en-US" sz="3000" dirty="0"/>
              <a:t>5s</a:t>
            </a:r>
            <a:r>
              <a:rPr lang="en-US" sz="3000" baseline="30000" dirty="0"/>
              <a:t>2</a:t>
            </a:r>
            <a:r>
              <a:rPr lang="en-US" sz="3000" dirty="0"/>
              <a:t>4d</a:t>
            </a:r>
            <a:r>
              <a:rPr lang="en-US" sz="3000" baseline="30000" dirty="0"/>
              <a:t>9</a:t>
            </a:r>
            <a:r>
              <a:rPr lang="en-US" sz="3000" dirty="0"/>
              <a:t>5p</a:t>
            </a:r>
            <a:r>
              <a:rPr lang="en-US" sz="3000" baseline="30000" dirty="0"/>
              <a:t>6</a:t>
            </a:r>
            <a:r>
              <a:rPr lang="en-US" sz="3000" dirty="0"/>
              <a:t>6s</a:t>
            </a:r>
            <a:r>
              <a:rPr lang="en-US" sz="3000" baseline="30000" dirty="0"/>
              <a:t>2</a:t>
            </a:r>
            <a:r>
              <a:rPr lang="en-US" sz="3000" dirty="0"/>
              <a:t>4f</a:t>
            </a:r>
            <a:r>
              <a:rPr lang="en-US" sz="3000" baseline="30000" dirty="0"/>
              <a:t>3</a:t>
            </a:r>
          </a:p>
          <a:p>
            <a:pPr lvl="1"/>
            <a:r>
              <a:rPr lang="en-US" sz="3000" dirty="0" err="1"/>
              <a:t>Yb</a:t>
            </a:r>
            <a:r>
              <a:rPr lang="en-US" sz="3000" dirty="0"/>
              <a:t> – 1s</a:t>
            </a:r>
            <a:r>
              <a:rPr lang="en-US" sz="3000" baseline="30000" dirty="0"/>
              <a:t>2</a:t>
            </a:r>
            <a:r>
              <a:rPr lang="en-US" sz="3000" dirty="0"/>
              <a:t>2s</a:t>
            </a:r>
            <a:r>
              <a:rPr lang="en-US" sz="3000" baseline="30000" dirty="0"/>
              <a:t>2</a:t>
            </a:r>
            <a:r>
              <a:rPr lang="en-US" sz="3000" dirty="0"/>
              <a:t>2p</a:t>
            </a:r>
            <a:r>
              <a:rPr lang="en-US" sz="3000" baseline="30000" dirty="0"/>
              <a:t>6</a:t>
            </a:r>
            <a:r>
              <a:rPr lang="en-US" sz="3000" dirty="0"/>
              <a:t>3s</a:t>
            </a:r>
            <a:r>
              <a:rPr lang="en-US" sz="3000" baseline="30000" dirty="0"/>
              <a:t>2</a:t>
            </a:r>
            <a:r>
              <a:rPr lang="en-US" sz="3000" dirty="0"/>
              <a:t>3p</a:t>
            </a:r>
            <a:r>
              <a:rPr lang="en-US" sz="3000" baseline="30000" dirty="0"/>
              <a:t>6</a:t>
            </a:r>
            <a:r>
              <a:rPr lang="en-US" sz="3000" dirty="0"/>
              <a:t>4s</a:t>
            </a:r>
            <a:r>
              <a:rPr lang="en-US" sz="3000" baseline="30000" dirty="0"/>
              <a:t>2</a:t>
            </a:r>
            <a:r>
              <a:rPr lang="en-US" sz="3000" dirty="0"/>
              <a:t>3d</a:t>
            </a:r>
            <a:r>
              <a:rPr lang="en-US" sz="3000" baseline="30000" dirty="0"/>
              <a:t>6</a:t>
            </a:r>
            <a:r>
              <a:rPr lang="en-US" sz="3000" dirty="0"/>
              <a:t>4p</a:t>
            </a:r>
            <a:r>
              <a:rPr lang="en-US" sz="3000" baseline="30000" dirty="0"/>
              <a:t>6</a:t>
            </a:r>
            <a:r>
              <a:rPr lang="en-US" sz="3000" dirty="0"/>
              <a:t>5s</a:t>
            </a:r>
            <a:r>
              <a:rPr lang="en-US" sz="3000" baseline="30000" dirty="0"/>
              <a:t>2</a:t>
            </a:r>
            <a:r>
              <a:rPr lang="en-US" sz="3000" dirty="0"/>
              <a:t>4d</a:t>
            </a:r>
            <a:r>
              <a:rPr lang="en-US" sz="3000" baseline="30000" dirty="0"/>
              <a:t>9</a:t>
            </a:r>
            <a:r>
              <a:rPr lang="en-US" sz="3000" dirty="0"/>
              <a:t>5p</a:t>
            </a:r>
            <a:r>
              <a:rPr lang="en-US" sz="3000" baseline="30000" dirty="0"/>
              <a:t>6</a:t>
            </a:r>
            <a:r>
              <a:rPr lang="en-US" sz="3000" dirty="0"/>
              <a:t>6s</a:t>
            </a:r>
            <a:r>
              <a:rPr lang="en-US" sz="3000" baseline="30000" dirty="0"/>
              <a:t>2</a:t>
            </a:r>
            <a:r>
              <a:rPr lang="en-US" sz="3000" dirty="0"/>
              <a:t>4f</a:t>
            </a:r>
            <a:r>
              <a:rPr lang="en-US" sz="3000" baseline="30000" dirty="0"/>
              <a:t>14</a:t>
            </a:r>
          </a:p>
          <a:p>
            <a:pPr lvl="1"/>
            <a:endParaRPr lang="en-US" sz="3000" baseline="30000" dirty="0"/>
          </a:p>
          <a:p>
            <a:pPr lvl="1"/>
            <a:endParaRPr lang="en-US" sz="3000" dirty="0"/>
          </a:p>
          <a:p>
            <a:pPr lvl="1"/>
            <a:endParaRPr lang="en-US" sz="3000" dirty="0"/>
          </a:p>
          <a:p>
            <a:pPr lvl="1"/>
            <a:endParaRPr lang="en-US" sz="3000" dirty="0"/>
          </a:p>
          <a:p>
            <a:pPr lvl="1"/>
            <a:endParaRPr lang="en-US" sz="3000" dirty="0"/>
          </a:p>
          <a:p>
            <a:pPr lvl="1"/>
            <a:endParaRPr lang="en-US" sz="3000" baseline="30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E823C18-BDE2-459C-85D9-A8B0A8320AF2}"/>
              </a:ext>
            </a:extLst>
          </p:cNvPr>
          <p:cNvSpPr txBox="1"/>
          <p:nvPr/>
        </p:nvSpPr>
        <p:spPr>
          <a:xfrm>
            <a:off x="8050099" y="2712814"/>
            <a:ext cx="12946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 shapes with multiple prongs </a:t>
            </a:r>
          </a:p>
        </p:txBody>
      </p:sp>
      <p:sp>
        <p:nvSpPr>
          <p:cNvPr id="50" name="Teardrop 49">
            <a:extLst>
              <a:ext uri="{FF2B5EF4-FFF2-40B4-BE49-F238E27FC236}">
                <a16:creationId xmlns:a16="http://schemas.microsoft.com/office/drawing/2014/main" id="{1017901C-D6B7-4120-8D94-F86131021934}"/>
              </a:ext>
            </a:extLst>
          </p:cNvPr>
          <p:cNvSpPr/>
          <p:nvPr/>
        </p:nvSpPr>
        <p:spPr>
          <a:xfrm rot="18912485">
            <a:off x="10691386" y="3090684"/>
            <a:ext cx="338202" cy="233512"/>
          </a:xfrm>
          <a:prstGeom prst="teardrop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75E065DF-3184-4526-BFF9-96DABC2A2B4B}"/>
              </a:ext>
            </a:extLst>
          </p:cNvPr>
          <p:cNvCxnSpPr/>
          <p:nvPr/>
        </p:nvCxnSpPr>
        <p:spPr>
          <a:xfrm flipH="1">
            <a:off x="10314479" y="2636647"/>
            <a:ext cx="1175489" cy="704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802EC47-27E5-4F15-930C-09046FBF1AB8}"/>
              </a:ext>
            </a:extLst>
          </p:cNvPr>
          <p:cNvCxnSpPr>
            <a:cxnSpLocks/>
          </p:cNvCxnSpPr>
          <p:nvPr/>
        </p:nvCxnSpPr>
        <p:spPr>
          <a:xfrm>
            <a:off x="10891224" y="2520533"/>
            <a:ext cx="1" cy="7922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567DB381-DFC5-4E2E-BD2A-1386C6BBF2F9}"/>
              </a:ext>
            </a:extLst>
          </p:cNvPr>
          <p:cNvCxnSpPr>
            <a:cxnSpLocks/>
          </p:cNvCxnSpPr>
          <p:nvPr/>
        </p:nvCxnSpPr>
        <p:spPr>
          <a:xfrm flipH="1" flipV="1">
            <a:off x="10442637" y="2705359"/>
            <a:ext cx="835703" cy="51656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98DAB4B7-68CD-4DC5-92A9-7F232F4E2046}"/>
              </a:ext>
            </a:extLst>
          </p:cNvPr>
          <p:cNvSpPr txBox="1"/>
          <p:nvPr/>
        </p:nvSpPr>
        <p:spPr>
          <a:xfrm>
            <a:off x="11264917" y="2335867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x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996A6D1-CCFC-489E-916B-C384FD1896E3}"/>
              </a:ext>
            </a:extLst>
          </p:cNvPr>
          <p:cNvSpPr txBox="1"/>
          <p:nvPr/>
        </p:nvSpPr>
        <p:spPr>
          <a:xfrm>
            <a:off x="10290057" y="2317623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y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5A6E7CB-A6DA-494F-B325-EFCE086D0D9F}"/>
              </a:ext>
            </a:extLst>
          </p:cNvPr>
          <p:cNvSpPr txBox="1"/>
          <p:nvPr/>
        </p:nvSpPr>
        <p:spPr>
          <a:xfrm>
            <a:off x="10742339" y="2116676"/>
            <a:ext cx="2977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6" name="Circle: Hollow 5">
            <a:extLst>
              <a:ext uri="{FF2B5EF4-FFF2-40B4-BE49-F238E27FC236}">
                <a16:creationId xmlns:a16="http://schemas.microsoft.com/office/drawing/2014/main" id="{9DDF1079-EBD7-4BF3-9577-58002DABF1F6}"/>
              </a:ext>
            </a:extLst>
          </p:cNvPr>
          <p:cNvSpPr/>
          <p:nvPr/>
        </p:nvSpPr>
        <p:spPr>
          <a:xfrm>
            <a:off x="10579868" y="2941393"/>
            <a:ext cx="685049" cy="38539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49" name="Teardrop 48">
            <a:extLst>
              <a:ext uri="{FF2B5EF4-FFF2-40B4-BE49-F238E27FC236}">
                <a16:creationId xmlns:a16="http://schemas.microsoft.com/office/drawing/2014/main" id="{2EB797AD-BA90-4A03-A14E-24B017EC3293}"/>
              </a:ext>
            </a:extLst>
          </p:cNvPr>
          <p:cNvSpPr/>
          <p:nvPr/>
        </p:nvSpPr>
        <p:spPr>
          <a:xfrm rot="7866247">
            <a:off x="10759435" y="2656101"/>
            <a:ext cx="338202" cy="233512"/>
          </a:xfrm>
          <a:prstGeom prst="teardrop">
            <a:avLst/>
          </a:prstGeom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8257C1-2CAE-48BA-A47B-2E85BFCF9D0B}"/>
              </a:ext>
            </a:extLst>
          </p:cNvPr>
          <p:cNvSpPr txBox="1"/>
          <p:nvPr/>
        </p:nvSpPr>
        <p:spPr>
          <a:xfrm>
            <a:off x="10254882" y="3437438"/>
            <a:ext cx="129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 shape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322BD1E-B4E4-49CF-8777-B23B3FA92623}"/>
              </a:ext>
            </a:extLst>
          </p:cNvPr>
          <p:cNvSpPr txBox="1"/>
          <p:nvPr/>
        </p:nvSpPr>
        <p:spPr>
          <a:xfrm>
            <a:off x="9667138" y="3486341"/>
            <a:ext cx="1294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27" name="Circle: Hollow 26">
            <a:extLst>
              <a:ext uri="{FF2B5EF4-FFF2-40B4-BE49-F238E27FC236}">
                <a16:creationId xmlns:a16="http://schemas.microsoft.com/office/drawing/2014/main" id="{A0A271A7-A57D-4BC4-B9C0-2E71E323C80E}"/>
              </a:ext>
            </a:extLst>
          </p:cNvPr>
          <p:cNvSpPr/>
          <p:nvPr/>
        </p:nvSpPr>
        <p:spPr>
          <a:xfrm>
            <a:off x="10579868" y="2559854"/>
            <a:ext cx="685049" cy="385398"/>
          </a:xfrm>
          <a:prstGeom prst="don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11E6F7E-13DB-43CE-80B7-88C5187B39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24450" y="4628216"/>
            <a:ext cx="6781399" cy="81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0040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C300-157F-4117-A491-6036C8DC37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Electron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BFA2-42B0-4D16-8E83-4297E7D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333625"/>
            <a:ext cx="12020549" cy="452437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H – 1s</a:t>
            </a:r>
            <a:r>
              <a:rPr lang="en-US" sz="3200" baseline="30000" dirty="0"/>
              <a:t>1</a:t>
            </a:r>
            <a:r>
              <a:rPr lang="en-US" sz="3200" dirty="0"/>
              <a:t> only 1 electron, Period (left number)tells you energy level and look at the table to see orbital and fill each orbital before moving on</a:t>
            </a:r>
          </a:p>
          <a:p>
            <a:r>
              <a:rPr lang="en-US" sz="3200" dirty="0"/>
              <a:t>He – 1s</a:t>
            </a:r>
            <a:r>
              <a:rPr lang="en-US" sz="3200" baseline="30000" dirty="0"/>
              <a:t>2 </a:t>
            </a:r>
            <a:r>
              <a:rPr lang="en-US" sz="3200" dirty="0"/>
              <a:t>(s orbital now full)</a:t>
            </a:r>
          </a:p>
          <a:p>
            <a:r>
              <a:rPr lang="en-US" sz="3200" dirty="0"/>
              <a:t>Li – 1s</a:t>
            </a:r>
            <a:r>
              <a:rPr lang="en-US" sz="3200" baseline="30000" dirty="0"/>
              <a:t>2</a:t>
            </a:r>
            <a:r>
              <a:rPr lang="en-US" sz="3200" dirty="0"/>
              <a:t> 2s</a:t>
            </a:r>
            <a:r>
              <a:rPr lang="en-US" sz="3200" baseline="30000" dirty="0"/>
              <a:t>1</a:t>
            </a:r>
          </a:p>
          <a:p>
            <a:r>
              <a:rPr lang="en-US" sz="3200" dirty="0"/>
              <a:t>Be – 1s</a:t>
            </a:r>
            <a:r>
              <a:rPr lang="en-US" sz="3200" baseline="30000" dirty="0"/>
              <a:t>2</a:t>
            </a:r>
            <a:r>
              <a:rPr lang="en-US" sz="3200" dirty="0"/>
              <a:t> 2s</a:t>
            </a:r>
            <a:r>
              <a:rPr lang="en-US" sz="3200" baseline="30000" dirty="0"/>
              <a:t>2</a:t>
            </a:r>
          </a:p>
          <a:p>
            <a:r>
              <a:rPr lang="en-US" sz="3200" dirty="0"/>
              <a:t>Be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1 </a:t>
            </a:r>
          </a:p>
          <a:p>
            <a:pPr marL="0" indent="0">
              <a:buNone/>
            </a:pPr>
            <a:r>
              <a:rPr lang="en-US" sz="3200" dirty="0"/>
              <a:t>(move to p orbital)</a:t>
            </a:r>
            <a:endParaRPr lang="en-US" sz="3200" baseline="30000" dirty="0"/>
          </a:p>
          <a:p>
            <a:endParaRPr lang="en-US" sz="3200" baseline="300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849C2-B116-455F-8F7A-96D29D46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5660" y="3638956"/>
            <a:ext cx="6467605" cy="310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0241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EC300-157F-4117-A491-6036C8DC37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5" y="973668"/>
            <a:ext cx="4750546" cy="706964"/>
          </a:xfrm>
        </p:spPr>
        <p:txBody>
          <a:bodyPr/>
          <a:lstStyle/>
          <a:p>
            <a:r>
              <a:rPr lang="en-US" dirty="0"/>
              <a:t>Electron Configuration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3BFA2-42B0-4D16-8E83-4297E7D08E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725" y="2333625"/>
            <a:ext cx="12020549" cy="4524375"/>
          </a:xfrm>
        </p:spPr>
        <p:txBody>
          <a:bodyPr>
            <a:normAutofit fontScale="92500"/>
          </a:bodyPr>
          <a:lstStyle/>
          <a:p>
            <a:r>
              <a:rPr lang="en-US" sz="3200" dirty="0"/>
              <a:t>C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2 </a:t>
            </a:r>
          </a:p>
          <a:p>
            <a:r>
              <a:rPr lang="en-US" sz="3200" dirty="0"/>
              <a:t>N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3 </a:t>
            </a:r>
          </a:p>
          <a:p>
            <a:r>
              <a:rPr lang="en-US" sz="3200" dirty="0"/>
              <a:t>O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4		</a:t>
            </a:r>
            <a:r>
              <a:rPr lang="en-US" sz="3200" dirty="0"/>
              <a:t>F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5		</a:t>
            </a:r>
            <a:r>
              <a:rPr lang="en-US" sz="3200" dirty="0"/>
              <a:t> Ne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 </a:t>
            </a:r>
          </a:p>
          <a:p>
            <a:r>
              <a:rPr lang="en-US" sz="3200" dirty="0"/>
              <a:t>Noble gases are a completed shell.  Every atom wants a completed shell</a:t>
            </a:r>
          </a:p>
          <a:p>
            <a:r>
              <a:rPr lang="en-US" sz="3200" dirty="0"/>
              <a:t>Na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1		</a:t>
            </a:r>
            <a:r>
              <a:rPr lang="en-US" sz="3200" dirty="0"/>
              <a:t>Mg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		</a:t>
            </a:r>
          </a:p>
          <a:p>
            <a:r>
              <a:rPr lang="en-US" sz="3200" dirty="0"/>
              <a:t>Al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1	</a:t>
            </a:r>
            <a:r>
              <a:rPr lang="en-US" sz="3200" dirty="0"/>
              <a:t>Si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2	</a:t>
            </a:r>
            <a:r>
              <a:rPr lang="en-US" sz="3200" dirty="0"/>
              <a:t> P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1	</a:t>
            </a:r>
          </a:p>
          <a:p>
            <a:r>
              <a:rPr lang="en-US" sz="3200" dirty="0"/>
              <a:t>S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4	</a:t>
            </a:r>
            <a:r>
              <a:rPr lang="en-US" sz="3200" dirty="0"/>
              <a:t>Cl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5	</a:t>
            </a:r>
            <a:r>
              <a:rPr lang="en-US" sz="3200" dirty="0"/>
              <a:t> </a:t>
            </a:r>
            <a:r>
              <a:rPr lang="en-US" sz="3200" dirty="0" err="1"/>
              <a:t>Ar</a:t>
            </a:r>
            <a:r>
              <a:rPr lang="en-US" sz="3200" dirty="0"/>
              <a:t> – 1s</a:t>
            </a:r>
            <a:r>
              <a:rPr lang="en-US" sz="3200" baseline="30000" dirty="0"/>
              <a:t>2</a:t>
            </a:r>
            <a:r>
              <a:rPr lang="en-US" sz="3200" dirty="0"/>
              <a:t>2s</a:t>
            </a:r>
            <a:r>
              <a:rPr lang="en-US" sz="3200" baseline="30000" dirty="0"/>
              <a:t>2</a:t>
            </a:r>
            <a:r>
              <a:rPr lang="en-US" sz="3200" dirty="0"/>
              <a:t>2p</a:t>
            </a:r>
            <a:r>
              <a:rPr lang="en-US" sz="3200" baseline="30000" dirty="0"/>
              <a:t>6</a:t>
            </a:r>
            <a:r>
              <a:rPr lang="en-US" sz="3200" dirty="0"/>
              <a:t>3s</a:t>
            </a:r>
            <a:r>
              <a:rPr lang="en-US" sz="3200" baseline="30000" dirty="0"/>
              <a:t>2</a:t>
            </a:r>
            <a:r>
              <a:rPr lang="en-US" sz="3200" dirty="0"/>
              <a:t>3p</a:t>
            </a:r>
            <a:r>
              <a:rPr lang="en-US" sz="3200" baseline="30000" dirty="0"/>
              <a:t>6	</a:t>
            </a:r>
            <a:endParaRPr lang="en-US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E849C2-B116-455F-8F7A-96D29D46BE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4395" y="128577"/>
            <a:ext cx="6467605" cy="3104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8622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1495</TotalTime>
  <Words>653</Words>
  <Application>Microsoft Office PowerPoint</Application>
  <PresentationFormat>Widescreen</PresentationFormat>
  <Paragraphs>178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Century Gothic</vt:lpstr>
      <vt:lpstr>Wingdings</vt:lpstr>
      <vt:lpstr>Wingdings 3</vt:lpstr>
      <vt:lpstr>Ion Boardroom</vt:lpstr>
      <vt:lpstr>Orbitals and Electron Configuration</vt:lpstr>
      <vt:lpstr>Orbitals</vt:lpstr>
      <vt:lpstr>Electron Configuration </vt:lpstr>
      <vt:lpstr>s - Orbital</vt:lpstr>
      <vt:lpstr>p - Orbital</vt:lpstr>
      <vt:lpstr>d - Orbital</vt:lpstr>
      <vt:lpstr>f - Orbital</vt:lpstr>
      <vt:lpstr>Electron Configuration</vt:lpstr>
      <vt:lpstr>Electron Configuration</vt:lpstr>
      <vt:lpstr>Electron Configuration</vt:lpstr>
      <vt:lpstr>Electron Configuration</vt:lpstr>
      <vt:lpstr>Electron Configuration</vt:lpstr>
      <vt:lpstr>Box Configuration</vt:lpstr>
      <vt:lpstr>Box Configuration</vt:lpstr>
      <vt:lpstr>Box Configuration</vt:lpstr>
      <vt:lpstr>TS (117) Electron Configuration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the History of Atoms</dc:title>
  <dc:creator>Stephen S. Dotson</dc:creator>
  <cp:lastModifiedBy>Stephen S. Dotson</cp:lastModifiedBy>
  <cp:revision>38</cp:revision>
  <dcterms:created xsi:type="dcterms:W3CDTF">2019-04-02T10:34:53Z</dcterms:created>
  <dcterms:modified xsi:type="dcterms:W3CDTF">2019-05-01T16:03:05Z</dcterms:modified>
</cp:coreProperties>
</file>