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6" r:id="rId7"/>
    <p:sldId id="261" r:id="rId8"/>
    <p:sldId id="260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D9E90-5E46-4F3F-B783-E899BE17B9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Nuclear Chemistry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208D2-99C6-41CA-9819-73BE9A9032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3610291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FDDEE-B4D6-493C-9F67-61D04F44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57" y="254493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Half-Life Lab: try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E04B2-4CDC-466B-A8C8-E185A06C9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1" y="1233996"/>
            <a:ext cx="9268287" cy="5495277"/>
          </a:xfrm>
        </p:spPr>
        <p:txBody>
          <a:bodyPr>
            <a:normAutofit/>
          </a:bodyPr>
          <a:lstStyle/>
          <a:p>
            <a:r>
              <a:rPr lang="en-US" sz="3200" dirty="0"/>
              <a:t>N = N</a:t>
            </a:r>
            <a:r>
              <a:rPr lang="en-US" sz="3200" baseline="-25000" dirty="0"/>
              <a:t>o</a:t>
            </a:r>
            <a:r>
              <a:rPr lang="en-US" sz="3200" dirty="0"/>
              <a:t> (1/2)</a:t>
            </a:r>
            <a:r>
              <a:rPr lang="en-US" sz="3200" baseline="30000" dirty="0"/>
              <a:t>(t/T)</a:t>
            </a:r>
          </a:p>
          <a:p>
            <a:pPr lvl="1"/>
            <a:r>
              <a:rPr lang="en-US" sz="2800" dirty="0"/>
              <a:t>N – amount remaining</a:t>
            </a:r>
          </a:p>
          <a:p>
            <a:pPr lvl="1"/>
            <a:r>
              <a:rPr lang="en-US" sz="2800" dirty="0"/>
              <a:t>N</a:t>
            </a:r>
            <a:r>
              <a:rPr lang="en-US" sz="2800" baseline="-25000" dirty="0"/>
              <a:t>o</a:t>
            </a:r>
            <a:r>
              <a:rPr lang="en-US" sz="2800" dirty="0"/>
              <a:t> – initial amount</a:t>
            </a:r>
          </a:p>
          <a:p>
            <a:pPr lvl="1"/>
            <a:r>
              <a:rPr lang="en-US" sz="2800" dirty="0"/>
              <a:t>t – elapsed time</a:t>
            </a:r>
          </a:p>
          <a:p>
            <a:pPr lvl="1"/>
            <a:r>
              <a:rPr lang="en-US" sz="2800" dirty="0"/>
              <a:t>T – ½ life</a:t>
            </a:r>
          </a:p>
          <a:p>
            <a:r>
              <a:rPr lang="en-US" sz="3200" dirty="0"/>
              <a:t>After 25 days a 3.0 milligram sample remains of an original 130 milligram sample.  What is the half-life of the unknown element?</a:t>
            </a:r>
          </a:p>
        </p:txBody>
      </p:sp>
    </p:spTree>
    <p:extLst>
      <p:ext uri="{BB962C8B-B14F-4D97-AF65-F5344CB8AC3E}">
        <p14:creationId xmlns:p14="http://schemas.microsoft.com/office/powerpoint/2010/main" val="1971194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FDDEE-B4D6-493C-9F67-61D04F44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57" y="254493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Half-Life Lab: try it (Log rules)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E04B2-4CDC-466B-A8C8-E185A06C9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1" y="1233996"/>
            <a:ext cx="9268287" cy="5495277"/>
          </a:xfrm>
        </p:spPr>
        <p:txBody>
          <a:bodyPr>
            <a:normAutofit/>
          </a:bodyPr>
          <a:lstStyle/>
          <a:p>
            <a:r>
              <a:rPr lang="en-US" sz="3200" dirty="0"/>
              <a:t>N = N</a:t>
            </a:r>
            <a:r>
              <a:rPr lang="en-US" sz="3200" baseline="-25000" dirty="0"/>
              <a:t>o</a:t>
            </a:r>
            <a:r>
              <a:rPr lang="en-US" sz="3200" dirty="0"/>
              <a:t> (1/2)</a:t>
            </a:r>
            <a:r>
              <a:rPr lang="en-US" sz="3200" baseline="30000" dirty="0"/>
              <a:t>(t/T)</a:t>
            </a:r>
            <a:endParaRPr lang="en-US" sz="2800" dirty="0"/>
          </a:p>
          <a:p>
            <a:r>
              <a:rPr lang="en-US" sz="3200" dirty="0"/>
              <a:t>After 25 days a 3.0 milligram sample remains of an original 130 milligram sample.  What is the half-life of the unknown element?</a:t>
            </a:r>
          </a:p>
          <a:p>
            <a:r>
              <a:rPr lang="en-US" sz="3200" dirty="0"/>
              <a:t>3 = 130 (1/2) </a:t>
            </a:r>
            <a:r>
              <a:rPr lang="en-US" sz="3200" baseline="30000" dirty="0"/>
              <a:t>(25/T)</a:t>
            </a:r>
            <a:endParaRPr lang="en-US" sz="2800" dirty="0"/>
          </a:p>
          <a:p>
            <a:r>
              <a:rPr lang="en-US" sz="3200" dirty="0"/>
              <a:t>3/130 = 0.023077 = (1/2) </a:t>
            </a:r>
            <a:r>
              <a:rPr lang="en-US" sz="3200" baseline="30000" dirty="0"/>
              <a:t>(25/T)</a:t>
            </a:r>
            <a:endParaRPr lang="en-US" sz="2800" dirty="0"/>
          </a:p>
          <a:p>
            <a:r>
              <a:rPr lang="en-US" sz="3200" dirty="0"/>
              <a:t>Log both sides (bring down exponent)</a:t>
            </a:r>
          </a:p>
          <a:p>
            <a:pPr marL="0" indent="0">
              <a:buNone/>
            </a:pPr>
            <a:r>
              <a:rPr lang="en-US" sz="3200" dirty="0"/>
              <a:t>		-1.64 =(25/T) * -0.301</a:t>
            </a:r>
          </a:p>
          <a:p>
            <a:r>
              <a:rPr lang="en-US" sz="3200" dirty="0"/>
              <a:t>Solve for T = 4.59779 days </a:t>
            </a:r>
          </a:p>
        </p:txBody>
      </p:sp>
    </p:spTree>
    <p:extLst>
      <p:ext uri="{BB962C8B-B14F-4D97-AF65-F5344CB8AC3E}">
        <p14:creationId xmlns:p14="http://schemas.microsoft.com/office/powerpoint/2010/main" val="296560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765A1-08EC-4522-8565-4C6BE26A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270" y="325514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Nuclear reactions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3B99A-12AB-452B-99CC-0EED072E0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3693"/>
            <a:ext cx="9105858" cy="4567669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Fission – An atom split and energy is released</a:t>
            </a:r>
          </a:p>
          <a:p>
            <a:pPr lvl="1"/>
            <a:r>
              <a:rPr lang="en-US" sz="3200" dirty="0"/>
              <a:t>Example: </a:t>
            </a:r>
          </a:p>
          <a:p>
            <a:pPr marL="457200" lvl="1" indent="0">
              <a:buNone/>
            </a:pPr>
            <a:r>
              <a:rPr lang="en-US" sz="3200" baseline="30000" dirty="0"/>
              <a:t>235</a:t>
            </a:r>
            <a:r>
              <a:rPr lang="en-US" sz="3200" baseline="-25000" dirty="0"/>
              <a:t>92</a:t>
            </a:r>
            <a:r>
              <a:rPr lang="en-US" sz="3200" dirty="0"/>
              <a:t>U + </a:t>
            </a:r>
            <a:r>
              <a:rPr lang="en-US" sz="3200" baseline="30000" dirty="0">
                <a:sym typeface="Wingdings" panose="05000000000000000000" pitchFamily="2" charset="2"/>
              </a:rPr>
              <a:t>1</a:t>
            </a:r>
            <a:r>
              <a:rPr lang="en-US" sz="3200" baseline="-25000" dirty="0">
                <a:sym typeface="Wingdings" panose="05000000000000000000" pitchFamily="2" charset="2"/>
              </a:rPr>
              <a:t>0</a:t>
            </a:r>
            <a:r>
              <a:rPr lang="en-US" sz="3200" dirty="0">
                <a:sym typeface="Wingdings" panose="05000000000000000000" pitchFamily="2" charset="2"/>
              </a:rPr>
              <a:t>n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baseline="30000" dirty="0">
                <a:sym typeface="Wingdings" panose="05000000000000000000" pitchFamily="2" charset="2"/>
              </a:rPr>
              <a:t>142</a:t>
            </a:r>
            <a:r>
              <a:rPr lang="en-US" sz="3200" baseline="-25000" dirty="0">
                <a:sym typeface="Wingdings" panose="05000000000000000000" pitchFamily="2" charset="2"/>
              </a:rPr>
              <a:t>56</a:t>
            </a:r>
            <a:r>
              <a:rPr lang="en-US" sz="3200" dirty="0">
                <a:sym typeface="Wingdings" panose="05000000000000000000" pitchFamily="2" charset="2"/>
              </a:rPr>
              <a:t>Ba + </a:t>
            </a:r>
            <a:r>
              <a:rPr lang="en-US" sz="3200" baseline="30000" dirty="0">
                <a:sym typeface="Wingdings" panose="05000000000000000000" pitchFamily="2" charset="2"/>
              </a:rPr>
              <a:t>91</a:t>
            </a:r>
            <a:r>
              <a:rPr lang="en-US" sz="3200" baseline="-25000" dirty="0">
                <a:sym typeface="Wingdings" panose="05000000000000000000" pitchFamily="2" charset="2"/>
              </a:rPr>
              <a:t>36</a:t>
            </a:r>
            <a:r>
              <a:rPr lang="en-US" sz="3200" dirty="0">
                <a:sym typeface="Wingdings" panose="05000000000000000000" pitchFamily="2" charset="2"/>
              </a:rPr>
              <a:t>Kr + 3 </a:t>
            </a:r>
            <a:r>
              <a:rPr lang="en-US" sz="3200" baseline="30000" dirty="0">
                <a:sym typeface="Wingdings" panose="05000000000000000000" pitchFamily="2" charset="2"/>
              </a:rPr>
              <a:t>1</a:t>
            </a:r>
            <a:r>
              <a:rPr lang="en-US" sz="3200" baseline="-25000" dirty="0">
                <a:sym typeface="Wingdings" panose="05000000000000000000" pitchFamily="2" charset="2"/>
              </a:rPr>
              <a:t>0</a:t>
            </a:r>
            <a:r>
              <a:rPr lang="en-US" sz="3200" dirty="0">
                <a:sym typeface="Wingdings" panose="05000000000000000000" pitchFamily="2" charset="2"/>
              </a:rPr>
              <a:t>n</a:t>
            </a:r>
          </a:p>
          <a:p>
            <a:endParaRPr lang="en-US" sz="3600" dirty="0"/>
          </a:p>
          <a:p>
            <a:r>
              <a:rPr lang="en-US" sz="3600" dirty="0"/>
              <a:t>Fusion – Atoms combines and energy is released</a:t>
            </a:r>
          </a:p>
          <a:p>
            <a:pPr lvl="1"/>
            <a:r>
              <a:rPr lang="en-US" sz="3200" dirty="0"/>
              <a:t>Example: </a:t>
            </a:r>
            <a:r>
              <a:rPr lang="en-US" sz="3200" baseline="30000" dirty="0"/>
              <a:t>2</a:t>
            </a:r>
            <a:r>
              <a:rPr lang="en-US" sz="3200" baseline="-25000" dirty="0"/>
              <a:t>1</a:t>
            </a:r>
            <a:r>
              <a:rPr lang="en-US" sz="3200" dirty="0"/>
              <a:t>H + </a:t>
            </a:r>
            <a:r>
              <a:rPr lang="en-US" sz="3200" baseline="30000" dirty="0"/>
              <a:t>3</a:t>
            </a:r>
            <a:r>
              <a:rPr lang="en-US" sz="3200" baseline="-25000" dirty="0"/>
              <a:t>1</a:t>
            </a:r>
            <a:r>
              <a:rPr lang="en-US" sz="3200" dirty="0"/>
              <a:t>H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baseline="30000" dirty="0">
                <a:sym typeface="Wingdings" panose="05000000000000000000" pitchFamily="2" charset="2"/>
              </a:rPr>
              <a:t>4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He + </a:t>
            </a:r>
            <a:r>
              <a:rPr lang="en-US" sz="3200" baseline="30000" dirty="0">
                <a:sym typeface="Wingdings" panose="05000000000000000000" pitchFamily="2" charset="2"/>
              </a:rPr>
              <a:t>1</a:t>
            </a:r>
            <a:r>
              <a:rPr lang="en-US" sz="3200" baseline="-25000" dirty="0">
                <a:sym typeface="Wingdings" panose="05000000000000000000" pitchFamily="2" charset="2"/>
              </a:rPr>
              <a:t>0</a:t>
            </a:r>
            <a:r>
              <a:rPr lang="en-US" sz="3200" dirty="0">
                <a:sym typeface="Wingdings" panose="05000000000000000000" pitchFamily="2" charset="2"/>
              </a:rPr>
              <a:t>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8803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DEDDF-57EB-4916-A94A-B187A0EB9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35" y="173115"/>
            <a:ext cx="8596668" cy="1320800"/>
          </a:xfrm>
        </p:spPr>
        <p:txBody>
          <a:bodyPr>
            <a:normAutofit/>
          </a:bodyPr>
          <a:lstStyle/>
          <a:p>
            <a:r>
              <a:rPr lang="en-US" sz="4800" dirty="0"/>
              <a:t>How to calculate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C4DF0-EFFE-479A-8F20-43F8AB27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1" y="1296140"/>
            <a:ext cx="9854214" cy="53887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/>
              <a:t>What is the missing particle in the equation:</a:t>
            </a:r>
          </a:p>
          <a:p>
            <a:pPr marL="0" indent="0">
              <a:buNone/>
            </a:pPr>
            <a:r>
              <a:rPr lang="en-US" sz="2800" baseline="30000" dirty="0"/>
              <a:t>2</a:t>
            </a:r>
            <a:r>
              <a:rPr lang="en-US" sz="2800" baseline="-25000" dirty="0"/>
              <a:t>1</a:t>
            </a:r>
            <a:r>
              <a:rPr lang="en-US" sz="2800" dirty="0"/>
              <a:t>H + </a:t>
            </a:r>
            <a:r>
              <a:rPr lang="en-US" sz="2800" baseline="30000" dirty="0"/>
              <a:t>3</a:t>
            </a:r>
            <a:r>
              <a:rPr lang="en-US" sz="2800" baseline="-25000" dirty="0"/>
              <a:t>1</a:t>
            </a:r>
            <a:r>
              <a:rPr lang="en-US" sz="2800" dirty="0"/>
              <a:t>H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u="sng" dirty="0">
                <a:sym typeface="Wingdings" panose="05000000000000000000" pitchFamily="2" charset="2"/>
              </a:rPr>
              <a:t>?</a:t>
            </a:r>
            <a:r>
              <a:rPr lang="en-US" sz="2800" dirty="0">
                <a:sym typeface="Wingdings" panose="05000000000000000000" pitchFamily="2" charset="2"/>
              </a:rPr>
              <a:t>+ </a:t>
            </a:r>
            <a:r>
              <a:rPr lang="en-US" sz="2800" baseline="30000" dirty="0">
                <a:sym typeface="Wingdings" panose="05000000000000000000" pitchFamily="2" charset="2"/>
              </a:rPr>
              <a:t>1</a:t>
            </a:r>
            <a:r>
              <a:rPr lang="en-US" sz="2800" baseline="-25000" dirty="0">
                <a:sym typeface="Wingdings" panose="05000000000000000000" pitchFamily="2" charset="2"/>
              </a:rPr>
              <a:t>0</a:t>
            </a:r>
            <a:r>
              <a:rPr lang="en-US" sz="2800" dirty="0">
                <a:sym typeface="Wingdings" panose="05000000000000000000" pitchFamily="2" charset="2"/>
              </a:rPr>
              <a:t>n</a:t>
            </a:r>
            <a:endParaRPr lang="en-US" sz="2800" dirty="0"/>
          </a:p>
          <a:p>
            <a:r>
              <a:rPr lang="en-US" sz="2800" dirty="0"/>
              <a:t>The Top numbers must be equal on both sides of the arrow</a:t>
            </a:r>
          </a:p>
          <a:p>
            <a:pPr lvl="1"/>
            <a:r>
              <a:rPr lang="en-US" sz="2400" dirty="0"/>
              <a:t>The left has 5 and the right already has 1 so 5-1 = 4	</a:t>
            </a:r>
          </a:p>
          <a:p>
            <a:pPr marL="457200" lvl="1" indent="0">
              <a:buNone/>
            </a:pPr>
            <a:r>
              <a:rPr lang="en-US" sz="2400" baseline="30000" dirty="0"/>
              <a:t> 2</a:t>
            </a:r>
            <a:r>
              <a:rPr lang="en-US" sz="2400" baseline="-25000" dirty="0"/>
              <a:t>1</a:t>
            </a:r>
            <a:r>
              <a:rPr lang="en-US" sz="2400" dirty="0"/>
              <a:t>H + </a:t>
            </a:r>
            <a:r>
              <a:rPr lang="en-US" sz="2400" baseline="30000" dirty="0"/>
              <a:t>3</a:t>
            </a:r>
            <a:r>
              <a:rPr lang="en-US" sz="2400" baseline="-25000" dirty="0"/>
              <a:t>1</a:t>
            </a:r>
            <a:r>
              <a:rPr lang="en-US" sz="2400" dirty="0"/>
              <a:t>H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baseline="30000" dirty="0">
                <a:sym typeface="Wingdings" panose="05000000000000000000" pitchFamily="2" charset="2"/>
              </a:rPr>
              <a:t>4</a:t>
            </a:r>
            <a:r>
              <a:rPr lang="en-US" sz="2400" baseline="-25000" dirty="0">
                <a:sym typeface="Wingdings" panose="05000000000000000000" pitchFamily="2" charset="2"/>
              </a:rPr>
              <a:t>?</a:t>
            </a:r>
            <a:r>
              <a:rPr lang="en-US" sz="2400" u="sng" dirty="0">
                <a:sym typeface="Wingdings" panose="05000000000000000000" pitchFamily="2" charset="2"/>
              </a:rPr>
              <a:t>?</a:t>
            </a:r>
            <a:r>
              <a:rPr lang="en-US" sz="2400" dirty="0">
                <a:sym typeface="Wingdings" panose="05000000000000000000" pitchFamily="2" charset="2"/>
              </a:rPr>
              <a:t> + </a:t>
            </a:r>
            <a:r>
              <a:rPr lang="en-US" sz="2400" baseline="30000" dirty="0">
                <a:sym typeface="Wingdings" panose="05000000000000000000" pitchFamily="2" charset="2"/>
              </a:rPr>
              <a:t>1</a:t>
            </a:r>
            <a:r>
              <a:rPr lang="en-US" sz="2400" baseline="-25000" dirty="0">
                <a:sym typeface="Wingdings" panose="05000000000000000000" pitchFamily="2" charset="2"/>
              </a:rPr>
              <a:t>0</a:t>
            </a:r>
            <a:r>
              <a:rPr lang="en-US" sz="2400" dirty="0">
                <a:sym typeface="Wingdings" panose="05000000000000000000" pitchFamily="2" charset="2"/>
              </a:rPr>
              <a:t>n</a:t>
            </a:r>
            <a:endParaRPr lang="en-US" sz="2400" dirty="0"/>
          </a:p>
          <a:p>
            <a:r>
              <a:rPr lang="en-US" sz="2800" dirty="0"/>
              <a:t>The Top numbers must be equal on both sides of the arrow </a:t>
            </a:r>
          </a:p>
          <a:p>
            <a:pPr lvl="1"/>
            <a:r>
              <a:rPr lang="en-US" sz="2400" dirty="0"/>
              <a:t>The left has 2 and the right has 0 so 2-0 = 2		</a:t>
            </a:r>
            <a:r>
              <a:rPr lang="en-US" sz="2400" baseline="30000" dirty="0"/>
              <a:t> </a:t>
            </a:r>
          </a:p>
          <a:p>
            <a:pPr marL="457200" lvl="1" indent="0">
              <a:buNone/>
            </a:pPr>
            <a:r>
              <a:rPr lang="en-US" sz="2400" baseline="30000" dirty="0"/>
              <a:t>2</a:t>
            </a:r>
            <a:r>
              <a:rPr lang="en-US" sz="2400" baseline="-25000" dirty="0"/>
              <a:t>1</a:t>
            </a:r>
            <a:r>
              <a:rPr lang="en-US" sz="2400" dirty="0"/>
              <a:t>H + </a:t>
            </a:r>
            <a:r>
              <a:rPr lang="en-US" sz="2400" baseline="30000" dirty="0"/>
              <a:t>3</a:t>
            </a:r>
            <a:r>
              <a:rPr lang="en-US" sz="2400" baseline="-25000" dirty="0"/>
              <a:t>1</a:t>
            </a:r>
            <a:r>
              <a:rPr lang="en-US" sz="2400" dirty="0"/>
              <a:t>H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baseline="30000" dirty="0">
                <a:sym typeface="Wingdings" panose="05000000000000000000" pitchFamily="2" charset="2"/>
              </a:rPr>
              <a:t>4</a:t>
            </a:r>
            <a:r>
              <a:rPr lang="en-US" sz="2400" baseline="-25000" dirty="0">
                <a:sym typeface="Wingdings" panose="05000000000000000000" pitchFamily="2" charset="2"/>
              </a:rPr>
              <a:t>2</a:t>
            </a:r>
            <a:r>
              <a:rPr lang="en-US" sz="2400" u="sng" dirty="0">
                <a:sym typeface="Wingdings" panose="05000000000000000000" pitchFamily="2" charset="2"/>
              </a:rPr>
              <a:t>? </a:t>
            </a:r>
            <a:r>
              <a:rPr lang="en-US" sz="2400" dirty="0">
                <a:sym typeface="Wingdings" panose="05000000000000000000" pitchFamily="2" charset="2"/>
              </a:rPr>
              <a:t> + </a:t>
            </a:r>
            <a:r>
              <a:rPr lang="en-US" sz="2400" baseline="30000" dirty="0">
                <a:sym typeface="Wingdings" panose="05000000000000000000" pitchFamily="2" charset="2"/>
              </a:rPr>
              <a:t>1</a:t>
            </a:r>
            <a:r>
              <a:rPr lang="en-US" sz="2400" baseline="-25000" dirty="0">
                <a:sym typeface="Wingdings" panose="05000000000000000000" pitchFamily="2" charset="2"/>
              </a:rPr>
              <a:t>0</a:t>
            </a:r>
            <a:r>
              <a:rPr lang="en-US" sz="2400" dirty="0">
                <a:sym typeface="Wingdings" panose="05000000000000000000" pitchFamily="2" charset="2"/>
              </a:rPr>
              <a:t>n</a:t>
            </a:r>
            <a:endParaRPr lang="en-US" sz="2400" dirty="0"/>
          </a:p>
          <a:p>
            <a:r>
              <a:rPr lang="en-US" sz="2800" dirty="0"/>
              <a:t> The symbol is based on the number of protons</a:t>
            </a:r>
          </a:p>
          <a:p>
            <a:pPr lvl="1"/>
            <a:r>
              <a:rPr lang="en-US" sz="2400" dirty="0"/>
              <a:t>The left has 2 and the right has 0 so 2-0 = 2		</a:t>
            </a:r>
          </a:p>
          <a:p>
            <a:pPr marL="457200" lvl="1" indent="0">
              <a:buNone/>
            </a:pPr>
            <a:r>
              <a:rPr lang="en-US" sz="2400" baseline="30000" dirty="0"/>
              <a:t>2</a:t>
            </a:r>
            <a:r>
              <a:rPr lang="en-US" sz="2400" baseline="-25000" dirty="0"/>
              <a:t>1</a:t>
            </a:r>
            <a:r>
              <a:rPr lang="en-US" sz="2400" dirty="0"/>
              <a:t>H + </a:t>
            </a:r>
            <a:r>
              <a:rPr lang="en-US" sz="2400" baseline="30000" dirty="0"/>
              <a:t>3</a:t>
            </a:r>
            <a:r>
              <a:rPr lang="en-US" sz="2400" baseline="-25000" dirty="0"/>
              <a:t>1</a:t>
            </a:r>
            <a:r>
              <a:rPr lang="en-US" sz="2400" dirty="0"/>
              <a:t>H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baseline="30000" dirty="0">
                <a:sym typeface="Wingdings" panose="05000000000000000000" pitchFamily="2" charset="2"/>
              </a:rPr>
              <a:t>4</a:t>
            </a:r>
            <a:r>
              <a:rPr lang="en-US" sz="2400" baseline="-25000" dirty="0">
                <a:sym typeface="Wingdings" panose="05000000000000000000" pitchFamily="2" charset="2"/>
              </a:rPr>
              <a:t>2</a:t>
            </a:r>
            <a:r>
              <a:rPr lang="en-US" sz="2400" u="sng" dirty="0">
                <a:sym typeface="Wingdings" panose="05000000000000000000" pitchFamily="2" charset="2"/>
              </a:rPr>
              <a:t>He</a:t>
            </a:r>
            <a:r>
              <a:rPr lang="en-US" sz="2400" dirty="0">
                <a:sym typeface="Wingdings" panose="05000000000000000000" pitchFamily="2" charset="2"/>
              </a:rPr>
              <a:t> + </a:t>
            </a:r>
            <a:r>
              <a:rPr lang="en-US" sz="2400" baseline="30000" dirty="0">
                <a:sym typeface="Wingdings" panose="05000000000000000000" pitchFamily="2" charset="2"/>
              </a:rPr>
              <a:t>1</a:t>
            </a:r>
            <a:r>
              <a:rPr lang="en-US" sz="2400" baseline="-25000" dirty="0">
                <a:sym typeface="Wingdings" panose="05000000000000000000" pitchFamily="2" charset="2"/>
              </a:rPr>
              <a:t>0</a:t>
            </a:r>
            <a:r>
              <a:rPr lang="en-US" sz="2400" dirty="0">
                <a:sym typeface="Wingdings" panose="05000000000000000000" pitchFamily="2" charset="2"/>
              </a:rPr>
              <a:t>n</a:t>
            </a: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269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DEDDF-57EB-4916-A94A-B187A0EB9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35" y="173115"/>
            <a:ext cx="8596668" cy="1320800"/>
          </a:xfrm>
        </p:spPr>
        <p:txBody>
          <a:bodyPr>
            <a:normAutofit/>
          </a:bodyPr>
          <a:lstStyle/>
          <a:p>
            <a:r>
              <a:rPr lang="en-US" sz="4800" dirty="0"/>
              <a:t>How to calculate: try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C4DF0-EFFE-479A-8F20-43F8AB27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1" y="1296140"/>
            <a:ext cx="9410331" cy="5388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What is the missing particle in the equation and is it fusion or fission:</a:t>
            </a:r>
          </a:p>
          <a:p>
            <a:r>
              <a:rPr lang="en-US" sz="2800" baseline="30000" dirty="0"/>
              <a:t>14</a:t>
            </a:r>
            <a:r>
              <a:rPr lang="en-US" sz="2800" baseline="-25000" dirty="0"/>
              <a:t>7</a:t>
            </a:r>
            <a:r>
              <a:rPr lang="en-US" sz="2800" dirty="0"/>
              <a:t>N + </a:t>
            </a:r>
            <a:r>
              <a:rPr lang="en-US" sz="2800" baseline="30000" dirty="0"/>
              <a:t>4</a:t>
            </a:r>
            <a:r>
              <a:rPr lang="en-US" sz="2800" baseline="-25000" dirty="0"/>
              <a:t>2</a:t>
            </a:r>
            <a:r>
              <a:rPr lang="en-US" sz="2800" dirty="0"/>
              <a:t>He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u="sng" dirty="0">
                <a:sym typeface="Wingdings" panose="05000000000000000000" pitchFamily="2" charset="2"/>
              </a:rPr>
              <a:t>?</a:t>
            </a:r>
            <a:r>
              <a:rPr lang="en-US" sz="2800" dirty="0">
                <a:sym typeface="Wingdings" panose="05000000000000000000" pitchFamily="2" charset="2"/>
              </a:rPr>
              <a:t>+ </a:t>
            </a:r>
            <a:r>
              <a:rPr lang="en-US" sz="2800" baseline="30000" dirty="0">
                <a:sym typeface="Wingdings" panose="05000000000000000000" pitchFamily="2" charset="2"/>
              </a:rPr>
              <a:t>1</a:t>
            </a:r>
            <a:r>
              <a:rPr lang="en-US" sz="2800" baseline="-25000" dirty="0">
                <a:sym typeface="Wingdings" panose="05000000000000000000" pitchFamily="2" charset="2"/>
              </a:rPr>
              <a:t>1</a:t>
            </a:r>
            <a:r>
              <a:rPr lang="en-US" sz="2800" dirty="0">
                <a:sym typeface="Wingdings" panose="05000000000000000000" pitchFamily="2" charset="2"/>
              </a:rPr>
              <a:t>H</a:t>
            </a:r>
            <a:endParaRPr lang="en-US" sz="2400" dirty="0"/>
          </a:p>
          <a:p>
            <a:endParaRPr lang="en-US" sz="2800" dirty="0"/>
          </a:p>
          <a:p>
            <a:r>
              <a:rPr lang="en-US" sz="2800" baseline="30000" dirty="0"/>
              <a:t>226</a:t>
            </a:r>
            <a:r>
              <a:rPr lang="en-US" sz="2800" baseline="-25000" dirty="0"/>
              <a:t>88</a:t>
            </a:r>
            <a:r>
              <a:rPr lang="en-US" sz="2800" dirty="0"/>
              <a:t>Ra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 </a:t>
            </a:r>
            <a:r>
              <a:rPr lang="en-US" sz="2800" baseline="30000" dirty="0"/>
              <a:t>222</a:t>
            </a:r>
            <a:r>
              <a:rPr lang="en-US" sz="2800" baseline="-25000" dirty="0"/>
              <a:t>86</a:t>
            </a:r>
            <a:r>
              <a:rPr lang="en-US" sz="2800" dirty="0"/>
              <a:t>Rn </a:t>
            </a:r>
            <a:r>
              <a:rPr lang="en-US" sz="2800" dirty="0">
                <a:sym typeface="Wingdings" panose="05000000000000000000" pitchFamily="2" charset="2"/>
              </a:rPr>
              <a:t>+ </a:t>
            </a:r>
            <a:r>
              <a:rPr lang="en-US" sz="2800" u="sng" dirty="0">
                <a:sym typeface="Wingdings" panose="05000000000000000000" pitchFamily="2" charset="2"/>
              </a:rPr>
              <a:t>?</a:t>
            </a:r>
          </a:p>
          <a:p>
            <a:endParaRPr lang="en-US" sz="2800" u="sng" dirty="0">
              <a:sym typeface="Wingdings" panose="05000000000000000000" pitchFamily="2" charset="2"/>
            </a:endParaRPr>
          </a:p>
          <a:p>
            <a:r>
              <a:rPr lang="en-US" sz="2800" baseline="30000" dirty="0"/>
              <a:t>238</a:t>
            </a:r>
            <a:r>
              <a:rPr lang="en-US" sz="2800" baseline="-25000" dirty="0"/>
              <a:t>92</a:t>
            </a:r>
            <a:r>
              <a:rPr lang="en-US" sz="2800" dirty="0"/>
              <a:t>U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 </a:t>
            </a:r>
            <a:r>
              <a:rPr lang="en-US" sz="2800" baseline="30000" dirty="0"/>
              <a:t>4</a:t>
            </a:r>
            <a:r>
              <a:rPr lang="en-US" sz="2800" baseline="-25000" dirty="0"/>
              <a:t>2</a:t>
            </a:r>
            <a:r>
              <a:rPr lang="en-US" sz="2800" dirty="0"/>
              <a:t>He </a:t>
            </a:r>
            <a:r>
              <a:rPr lang="en-US" sz="2800" dirty="0">
                <a:sym typeface="Wingdings" panose="05000000000000000000" pitchFamily="2" charset="2"/>
              </a:rPr>
              <a:t>+ </a:t>
            </a:r>
            <a:r>
              <a:rPr lang="en-US" sz="2800" u="sng" dirty="0">
                <a:sym typeface="Wingdings" panose="05000000000000000000" pitchFamily="2" charset="2"/>
              </a:rPr>
              <a:t>?</a:t>
            </a:r>
          </a:p>
          <a:p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3490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628AF-5A46-4C8D-AF69-0194E937B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46" y="387166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Radiation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428A-C4B3-44C7-96E3-7F0AA0415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1340529"/>
            <a:ext cx="9561250" cy="5308846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/>
              <a:t>Alpha (</a:t>
            </a:r>
            <a:r>
              <a:rPr lang="el-GR" sz="4400" dirty="0"/>
              <a:t>α</a:t>
            </a:r>
            <a:r>
              <a:rPr lang="en-US" sz="4400" dirty="0"/>
              <a:t>) – a fast moving He atom (</a:t>
            </a:r>
            <a:r>
              <a:rPr lang="en-US" sz="4400" baseline="30000" dirty="0">
                <a:sym typeface="Wingdings" panose="05000000000000000000" pitchFamily="2" charset="2"/>
              </a:rPr>
              <a:t>4</a:t>
            </a:r>
            <a:r>
              <a:rPr lang="en-US" sz="4400" baseline="-25000" dirty="0">
                <a:sym typeface="Wingdings" panose="05000000000000000000" pitchFamily="2" charset="2"/>
              </a:rPr>
              <a:t>2</a:t>
            </a:r>
            <a:r>
              <a:rPr lang="en-US" sz="4400" dirty="0">
                <a:sym typeface="Wingdings" panose="05000000000000000000" pitchFamily="2" charset="2"/>
              </a:rPr>
              <a:t>He) that can be stopped by skin or paper</a:t>
            </a:r>
            <a:r>
              <a:rPr lang="en-US" sz="4400" dirty="0"/>
              <a:t> </a:t>
            </a:r>
          </a:p>
          <a:p>
            <a:r>
              <a:rPr lang="en-US" sz="4400" dirty="0"/>
              <a:t>Beta (</a:t>
            </a:r>
            <a:r>
              <a:rPr lang="el-GR" sz="4400" dirty="0"/>
              <a:t>β</a:t>
            </a:r>
            <a:r>
              <a:rPr lang="en-US" sz="4400" dirty="0"/>
              <a:t>) – a fast moving electron </a:t>
            </a:r>
          </a:p>
          <a:p>
            <a:pPr marL="0" indent="0">
              <a:buNone/>
            </a:pPr>
            <a:r>
              <a:rPr lang="en-US" sz="4400" dirty="0"/>
              <a:t>(</a:t>
            </a:r>
            <a:r>
              <a:rPr lang="en-US" sz="4400" baseline="30000" dirty="0">
                <a:sym typeface="Wingdings" panose="05000000000000000000" pitchFamily="2" charset="2"/>
              </a:rPr>
              <a:t>0</a:t>
            </a:r>
            <a:r>
              <a:rPr lang="en-US" sz="4400" baseline="-25000" dirty="0">
                <a:sym typeface="Wingdings" panose="05000000000000000000" pitchFamily="2" charset="2"/>
              </a:rPr>
              <a:t>-1</a:t>
            </a:r>
            <a:r>
              <a:rPr lang="en-US" sz="4400" dirty="0">
                <a:sym typeface="Wingdings" panose="05000000000000000000" pitchFamily="2" charset="2"/>
              </a:rPr>
              <a:t>e) that can be stopped by aluminum </a:t>
            </a:r>
            <a:endParaRPr lang="en-US" sz="4400" dirty="0"/>
          </a:p>
          <a:p>
            <a:r>
              <a:rPr lang="en-US" sz="4400" dirty="0"/>
              <a:t>Gamma (</a:t>
            </a:r>
            <a:r>
              <a:rPr lang="el-GR" sz="4400" dirty="0"/>
              <a:t>γ</a:t>
            </a:r>
            <a:r>
              <a:rPr lang="en-US" sz="4400" dirty="0"/>
              <a:t>) – an electromagnetic wave (</a:t>
            </a:r>
            <a:r>
              <a:rPr lang="en-US" sz="4400" baseline="30000" dirty="0">
                <a:sym typeface="Wingdings" panose="05000000000000000000" pitchFamily="2" charset="2"/>
              </a:rPr>
              <a:t>0</a:t>
            </a:r>
            <a:r>
              <a:rPr lang="en-US" sz="4400" baseline="-25000" dirty="0">
                <a:sym typeface="Wingdings" panose="05000000000000000000" pitchFamily="2" charset="2"/>
              </a:rPr>
              <a:t>0</a:t>
            </a:r>
            <a:r>
              <a:rPr lang="el-GR" sz="4400" dirty="0"/>
              <a:t>γ</a:t>
            </a:r>
            <a:r>
              <a:rPr lang="en-US" sz="4400" dirty="0">
                <a:sym typeface="Wingdings" panose="05000000000000000000" pitchFamily="2" charset="2"/>
              </a:rPr>
              <a:t>) </a:t>
            </a:r>
            <a:r>
              <a:rPr lang="en-US" sz="4400" dirty="0"/>
              <a:t>that can be stopped by a large amount of lead</a:t>
            </a:r>
          </a:p>
        </p:txBody>
      </p:sp>
    </p:spTree>
    <p:extLst>
      <p:ext uri="{BB962C8B-B14F-4D97-AF65-F5344CB8AC3E}">
        <p14:creationId xmlns:p14="http://schemas.microsoft.com/office/powerpoint/2010/main" val="187789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EB892-FABD-4B09-92FF-9FB74FAE5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Uses of Radiation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6A976-C13E-4FA5-BD9F-7A7B43E04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8901"/>
            <a:ext cx="8596668" cy="4292461"/>
          </a:xfrm>
        </p:spPr>
        <p:txBody>
          <a:bodyPr>
            <a:normAutofit/>
          </a:bodyPr>
          <a:lstStyle/>
          <a:p>
            <a:r>
              <a:rPr lang="en-US" sz="4400" dirty="0"/>
              <a:t>Smoke detectors</a:t>
            </a:r>
          </a:p>
          <a:p>
            <a:r>
              <a:rPr lang="en-US" sz="4400" dirty="0"/>
              <a:t>Medicine</a:t>
            </a:r>
          </a:p>
          <a:p>
            <a:pPr lvl="1"/>
            <a:r>
              <a:rPr lang="en-US" sz="4000" dirty="0"/>
              <a:t>Scanners</a:t>
            </a:r>
          </a:p>
          <a:p>
            <a:pPr lvl="1"/>
            <a:r>
              <a:rPr lang="en-US" sz="4000" dirty="0"/>
              <a:t>X rays</a:t>
            </a:r>
          </a:p>
          <a:p>
            <a:pPr lvl="1"/>
            <a:r>
              <a:rPr lang="en-US" sz="4000" dirty="0"/>
              <a:t>Cancer treatment</a:t>
            </a:r>
          </a:p>
          <a:p>
            <a:pPr lvl="1"/>
            <a:endParaRPr lang="en-US" sz="40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82344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FDDEE-B4D6-493C-9F67-61D04F44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57" y="254493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Half-Life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E04B2-4CDC-466B-A8C8-E185A06C9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1" y="1233996"/>
            <a:ext cx="9268287" cy="5495277"/>
          </a:xfrm>
        </p:spPr>
        <p:txBody>
          <a:bodyPr>
            <a:normAutofit/>
          </a:bodyPr>
          <a:lstStyle/>
          <a:p>
            <a:r>
              <a:rPr lang="en-US" sz="3200" dirty="0"/>
              <a:t>Some compounds decay naturally</a:t>
            </a:r>
          </a:p>
          <a:p>
            <a:r>
              <a:rPr lang="en-US" sz="3200" dirty="0"/>
              <a:t>The decay often occurs in what is called a half life</a:t>
            </a:r>
          </a:p>
          <a:p>
            <a:r>
              <a:rPr lang="en-US" sz="3200" dirty="0"/>
              <a:t>Over a given time (called the half life), half of the sample will decay to a more stable atom</a:t>
            </a:r>
          </a:p>
          <a:p>
            <a:r>
              <a:rPr lang="en-US" sz="3200" dirty="0"/>
              <a:t>Example Zn-71 has a 2.4 minute half life</a:t>
            </a:r>
          </a:p>
          <a:p>
            <a:pPr lvl="1"/>
            <a:r>
              <a:rPr lang="en-US" sz="3000" dirty="0"/>
              <a:t>If you start with 100 g of Zn-71, after 2.4 minutes, half of it will decay to another atom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4105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FDDEE-B4D6-493C-9F67-61D04F44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57" y="254493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Half-Life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E04B2-4CDC-466B-A8C8-E185A06C9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1" y="1233996"/>
            <a:ext cx="9268287" cy="5495277"/>
          </a:xfrm>
        </p:spPr>
        <p:txBody>
          <a:bodyPr>
            <a:normAutofit/>
          </a:bodyPr>
          <a:lstStyle/>
          <a:p>
            <a:r>
              <a:rPr lang="en-US" sz="3200" dirty="0"/>
              <a:t>N = N</a:t>
            </a:r>
            <a:r>
              <a:rPr lang="en-US" sz="3200" baseline="-25000" dirty="0"/>
              <a:t>o</a:t>
            </a:r>
            <a:r>
              <a:rPr lang="en-US" sz="3200" dirty="0"/>
              <a:t> (1/2)</a:t>
            </a:r>
            <a:r>
              <a:rPr lang="en-US" sz="3200" baseline="30000" dirty="0"/>
              <a:t>(t/T)</a:t>
            </a:r>
          </a:p>
          <a:p>
            <a:pPr lvl="1"/>
            <a:r>
              <a:rPr lang="en-US" sz="2800" dirty="0"/>
              <a:t>N – amount remaining</a:t>
            </a:r>
          </a:p>
          <a:p>
            <a:pPr lvl="1"/>
            <a:r>
              <a:rPr lang="en-US" sz="2800" dirty="0"/>
              <a:t>N</a:t>
            </a:r>
            <a:r>
              <a:rPr lang="en-US" sz="2800" baseline="-25000" dirty="0"/>
              <a:t>o</a:t>
            </a:r>
            <a:r>
              <a:rPr lang="en-US" sz="2800" dirty="0"/>
              <a:t> – initial amount</a:t>
            </a:r>
          </a:p>
          <a:p>
            <a:pPr lvl="1"/>
            <a:r>
              <a:rPr lang="en-US" sz="2800" dirty="0"/>
              <a:t>t – elapsed time</a:t>
            </a:r>
          </a:p>
          <a:p>
            <a:pPr lvl="1"/>
            <a:r>
              <a:rPr lang="en-US" sz="2800" dirty="0"/>
              <a:t>T – ½ life</a:t>
            </a:r>
          </a:p>
          <a:p>
            <a:r>
              <a:rPr lang="en-US" sz="3200" dirty="0"/>
              <a:t>Pd-100 has a ½ life of 3.5 days and if you have 5 g initial amount, how much will you have left after 15 days.</a:t>
            </a:r>
          </a:p>
          <a:p>
            <a:r>
              <a:rPr lang="en-US" sz="3200" dirty="0"/>
              <a:t>N = 5g (1/2)</a:t>
            </a:r>
            <a:r>
              <a:rPr lang="en-US" sz="3200" baseline="30000" dirty="0"/>
              <a:t>(15/3.5)</a:t>
            </a:r>
            <a:r>
              <a:rPr lang="en-US" sz="3200" dirty="0"/>
              <a:t> = 0.256 g</a:t>
            </a:r>
            <a:endParaRPr lang="en-US" sz="3200" baseline="30000" dirty="0"/>
          </a:p>
        </p:txBody>
      </p:sp>
    </p:spTree>
    <p:extLst>
      <p:ext uri="{BB962C8B-B14F-4D97-AF65-F5344CB8AC3E}">
        <p14:creationId xmlns:p14="http://schemas.microsoft.com/office/powerpoint/2010/main" val="189389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FDDEE-B4D6-493C-9F67-61D04F44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57" y="254493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dirty="0"/>
              <a:t>Half-Life Lab: try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E04B2-4CDC-466B-A8C8-E185A06C9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1" y="1233996"/>
            <a:ext cx="9268287" cy="5495277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N = N</a:t>
            </a:r>
            <a:r>
              <a:rPr lang="en-US" sz="3200" baseline="-25000" dirty="0"/>
              <a:t>o</a:t>
            </a:r>
            <a:r>
              <a:rPr lang="en-US" sz="3200" dirty="0"/>
              <a:t> (1/2)</a:t>
            </a:r>
            <a:r>
              <a:rPr lang="en-US" sz="3200" baseline="30000" dirty="0"/>
              <a:t>(t/T)</a:t>
            </a:r>
          </a:p>
          <a:p>
            <a:pPr lvl="1"/>
            <a:r>
              <a:rPr lang="en-US" sz="2800" dirty="0"/>
              <a:t>N – amount remaining</a:t>
            </a:r>
          </a:p>
          <a:p>
            <a:pPr lvl="1"/>
            <a:r>
              <a:rPr lang="en-US" sz="2800" dirty="0"/>
              <a:t>N</a:t>
            </a:r>
            <a:r>
              <a:rPr lang="en-US" sz="2800" baseline="-25000" dirty="0"/>
              <a:t>o</a:t>
            </a:r>
            <a:r>
              <a:rPr lang="en-US" sz="2800" dirty="0"/>
              <a:t> – initial amount</a:t>
            </a:r>
          </a:p>
          <a:p>
            <a:pPr lvl="1"/>
            <a:r>
              <a:rPr lang="en-US" sz="2800" dirty="0"/>
              <a:t>t – elapsed time</a:t>
            </a:r>
          </a:p>
          <a:p>
            <a:pPr lvl="1"/>
            <a:r>
              <a:rPr lang="en-US" sz="2800" dirty="0"/>
              <a:t>T – ½ life</a:t>
            </a:r>
          </a:p>
          <a:p>
            <a:r>
              <a:rPr lang="en-US" sz="3200" dirty="0" err="1"/>
              <a:t>Os</a:t>
            </a:r>
            <a:r>
              <a:rPr lang="en-US" sz="3200" dirty="0"/>
              <a:t> – 182 has a half-life of 21.5 hours so how much of a 10 gram same is left after 2 half-lives?</a:t>
            </a:r>
          </a:p>
          <a:p>
            <a:r>
              <a:rPr lang="en-US" sz="3200" dirty="0"/>
              <a:t>After 3 half-lives?</a:t>
            </a:r>
          </a:p>
          <a:p>
            <a:r>
              <a:rPr lang="en-US" sz="3200" dirty="0"/>
              <a:t>After 3 days?</a:t>
            </a:r>
            <a:endParaRPr lang="en-US" sz="3200" baseline="30000" dirty="0"/>
          </a:p>
        </p:txBody>
      </p:sp>
    </p:spTree>
    <p:extLst>
      <p:ext uri="{BB962C8B-B14F-4D97-AF65-F5344CB8AC3E}">
        <p14:creationId xmlns:p14="http://schemas.microsoft.com/office/powerpoint/2010/main" val="36124930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3119</TotalTime>
  <Words>523</Words>
  <Application>Microsoft Office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Facet</vt:lpstr>
      <vt:lpstr>Nuclear Chemistry</vt:lpstr>
      <vt:lpstr>Nuclear reactions</vt:lpstr>
      <vt:lpstr>How to calculate </vt:lpstr>
      <vt:lpstr>How to calculate: try it </vt:lpstr>
      <vt:lpstr>Radiation</vt:lpstr>
      <vt:lpstr>Uses of Radiation</vt:lpstr>
      <vt:lpstr>Half-Life Lab</vt:lpstr>
      <vt:lpstr>Half-Life Lab</vt:lpstr>
      <vt:lpstr>Half-Life Lab: try it </vt:lpstr>
      <vt:lpstr>Half-Life Lab: try it</vt:lpstr>
      <vt:lpstr>Half-Life Lab: try it (Log rules)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Nuclear Chemistry</dc:title>
  <dc:creator>Stephen S. Dotson</dc:creator>
  <cp:lastModifiedBy>Stephen S. Dotson</cp:lastModifiedBy>
  <cp:revision>13</cp:revision>
  <dcterms:created xsi:type="dcterms:W3CDTF">2019-03-11T18:36:27Z</dcterms:created>
  <dcterms:modified xsi:type="dcterms:W3CDTF">2019-03-26T18:34:05Z</dcterms:modified>
</cp:coreProperties>
</file>